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407" r:id="rId11"/>
    <p:sldId id="408" r:id="rId12"/>
    <p:sldId id="409" r:id="rId13"/>
    <p:sldId id="410" r:id="rId14"/>
    <p:sldId id="312" r:id="rId15"/>
    <p:sldId id="313" r:id="rId16"/>
    <p:sldId id="314" r:id="rId17"/>
    <p:sldId id="315" r:id="rId18"/>
    <p:sldId id="316" r:id="rId19"/>
    <p:sldId id="317" r:id="rId20"/>
    <p:sldId id="405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406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411" r:id="rId40"/>
    <p:sldId id="412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396" r:id="rId99"/>
    <p:sldId id="397" r:id="rId100"/>
    <p:sldId id="398" r:id="rId101"/>
    <p:sldId id="399" r:id="rId102"/>
    <p:sldId id="400" r:id="rId103"/>
    <p:sldId id="401" r:id="rId104"/>
    <p:sldId id="402" r:id="rId105"/>
    <p:sldId id="403" r:id="rId106"/>
    <p:sldId id="404" r:id="rId107"/>
    <p:sldId id="287" r:id="rId1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4" Type="http://schemas.openxmlformats.org/officeDocument/2006/relationships/image" Target="../media/image7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4" Type="http://schemas.openxmlformats.org/officeDocument/2006/relationships/image" Target="../media/image9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84540-D0C0-4A5A-8ACC-A64EA74EBCFC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A9A85-B288-4C61-B0CD-E41E9D8BD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5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8B457B-D43E-49F6-8104-3D772719FF2E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1902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2DABE0-3F28-4986-AFB5-92B3499C18F6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19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52A0F2-5851-426E-B1F2-F3B39C7DD1E8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8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F1CD774-B073-4DF2-8D17-BB8829158946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548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694C7F8-E101-454C-826B-5940D41F7185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39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1F597DE-581F-4D5E-B086-A8D4D33860E3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795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0F5F23-F3D7-49C8-9CAE-24B876F7E0B5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65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A9F94B-B1F5-40A1-8206-FF9AF49475A3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002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3ADA06-FB4C-402D-89C7-65BA93D0DDFE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01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0CE12-793D-46EA-A663-F47B0F684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5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8A990E-2460-48D6-8A8B-A3300DF4F310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15900" indent="-2159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general equation of a line tangent to the graph of a function, and its use in approximating that function near a point.</a:t>
            </a:r>
          </a:p>
          <a:p>
            <a:pPr marL="215900" indent="-2159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differential as the difference between the linearization of a function and that function.</a:t>
            </a:r>
          </a:p>
        </p:txBody>
      </p:sp>
    </p:spTree>
    <p:extLst>
      <p:ext uri="{BB962C8B-B14F-4D97-AF65-F5344CB8AC3E}">
        <p14:creationId xmlns:p14="http://schemas.microsoft.com/office/powerpoint/2010/main" val="421272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E70E83-6D1F-4FA1-808E-DB6F4E2D7288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093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E54726-3571-4A2B-8430-CF40F2E9D2C2}" type="slidenum">
              <a:rPr lang="en-US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525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044986-81FC-4D55-A587-40D4806DC8A6}" type="slidenum">
              <a:rPr lang="en-US" altLang="en-US" smtClean="0"/>
              <a:pPr/>
              <a:t>23</a:t>
            </a:fld>
            <a:endParaRPr lang="en-US" alt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98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F8DE0C-BE91-4403-A08C-0ABFBC618D2C}" type="slidenum">
              <a:rPr lang="en-US" altLang="en-US" smtClean="0"/>
              <a:pPr/>
              <a:t>24</a:t>
            </a:fld>
            <a:endParaRPr lang="en-US" alt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select the appropriate function, in this case such that f(x) = x</a:t>
            </a:r>
            <a:r>
              <a:rPr lang="en-US" altLang="en-US" baseline="30000" smtClean="0">
                <a:latin typeface="Arial" panose="020B0604020202020204" pitchFamily="34" charset="0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194481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DA51CC-70CF-4C94-9878-89722B659DEA}" type="slidenum">
              <a:rPr lang="en-US" altLang="en-US" smtClean="0"/>
              <a:pPr/>
              <a:t>25</a:t>
            </a:fld>
            <a:endParaRPr lang="en-US" alt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49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382655D-6A85-431C-9A9C-F77920C0FA34}" type="slidenum">
              <a:rPr lang="en-US" altLang="en-US" smtClean="0"/>
              <a:pPr/>
              <a:t>26</a:t>
            </a:fld>
            <a:endParaRPr lang="en-US" alt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36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ED2FD6-BE15-43BF-8A17-C30A6AE64AF5}" type="slidenum">
              <a:rPr lang="en-US" altLang="en-US" smtClean="0"/>
              <a:pPr/>
              <a:t>27</a:t>
            </a:fld>
            <a:endParaRPr lang="en-US" alt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24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0CE12-793D-46EA-A663-F47B0F684E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5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This is (lnx)</a:t>
            </a:r>
            <a:r>
              <a:rPr lang="ja-JP" altLang="en-US" smtClean="0">
                <a:latin typeface="Arial" panose="020B0604020202020204" pitchFamily="34" charset="0"/>
              </a:rPr>
              <a:t>’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CBC74D2-69C4-4031-AAF5-8B70596DA35E}" type="slidenum">
              <a:rPr lang="en-US" altLang="en-US" smtClean="0"/>
              <a:pPr/>
              <a:t>30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67386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Chain rule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A7BB61-F4C6-4431-9E38-328C3F4638E9}" type="slidenum">
              <a:rPr lang="en-US" altLang="en-US" smtClean="0"/>
              <a:pPr/>
              <a:t>31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504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B4DD73D-B687-4C56-8A08-499397139915}" type="slidenum">
              <a:rPr lang="en-US" smtClean="0"/>
              <a:pPr/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107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85785C-1901-4248-A7C8-1D71F3DD29F4}" type="slidenum">
              <a:rPr lang="en-US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951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F3D197-3FD5-444A-B65F-F91C5B51206C}" type="slidenum">
              <a:rPr lang="en-US" altLang="en-US" smtClean="0"/>
              <a:pPr/>
              <a:t>35</a:t>
            </a:fld>
            <a:endParaRPr lang="en-US" alt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Intuitive and precise definitions of local and absolute extreme.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extreme value theorem.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Critical numbers, Fermat</a:t>
            </a:r>
            <a:r>
              <a:rPr lang="ja-JP" altLang="en-US" smtClean="0">
                <a:latin typeface="Arial" panose="020B0604020202020204" pitchFamily="34" charset="0"/>
              </a:rPr>
              <a:t>’</a:t>
            </a:r>
            <a:r>
              <a:rPr lang="en-US" altLang="ja-JP" smtClean="0">
                <a:latin typeface="Arial" panose="020B0604020202020204" pitchFamily="34" charset="0"/>
              </a:rPr>
              <a:t>s theorem and the closed interval method.</a:t>
            </a:r>
          </a:p>
        </p:txBody>
      </p:sp>
    </p:spTree>
    <p:extLst>
      <p:ext uri="{BB962C8B-B14F-4D97-AF65-F5344CB8AC3E}">
        <p14:creationId xmlns:p14="http://schemas.microsoft.com/office/powerpoint/2010/main" val="3800145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B35423-01C4-4271-97AF-7454880E5AEF}" type="slidenum">
              <a:rPr lang="en-US" smtClean="0"/>
              <a:pPr/>
              <a:t>42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07538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2681F59-7E83-4A6E-B35D-979358711D96}" type="slidenum">
              <a:rPr lang="en-US" altLang="en-US" smtClean="0"/>
              <a:pPr/>
              <a:t>43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1434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80179D-8521-45AF-8220-7122F65DB06B}" type="slidenum">
              <a:rPr lang="en-US" smtClean="0"/>
              <a:pPr/>
              <a:t>44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9244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87A6E3-B87C-4AEB-A319-587880A1A0FA}" type="slidenum">
              <a:rPr lang="en-US" smtClean="0"/>
              <a:pPr/>
              <a:t>46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6331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9284800-36E2-4EA2-BC50-A9AF9485CA37}" type="slidenum">
              <a:rPr lang="en-US" smtClean="0"/>
              <a:pPr/>
              <a:t>47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36661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Example: find absolute extreme for the function f(x) = (x-2)/ (x</a:t>
            </a:r>
            <a:r>
              <a:rPr lang="en-US" altLang="en-US" baseline="30000" smtClean="0">
                <a:latin typeface="Arial" panose="020B0604020202020204" pitchFamily="34" charset="0"/>
              </a:rPr>
              <a:t>2</a:t>
            </a:r>
            <a:r>
              <a:rPr lang="en-US" altLang="en-US" smtClean="0">
                <a:latin typeface="Arial" panose="020B0604020202020204" pitchFamily="34" charset="0"/>
              </a:rPr>
              <a:t> +1) on the interval.</a:t>
            </a:r>
          </a:p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E0D76E8-3BBC-451F-B202-E1303AF1B7FB}" type="slidenum">
              <a:rPr lang="en-US" altLang="en-US" smtClean="0"/>
              <a:pPr/>
              <a:t>49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620115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Example: find absolute extreme for the function f(x) = (x-2)/ (x</a:t>
            </a:r>
            <a:r>
              <a:rPr lang="en-US" altLang="en-US" baseline="30000" smtClean="0">
                <a:latin typeface="Arial" panose="020B0604020202020204" pitchFamily="34" charset="0"/>
              </a:rPr>
              <a:t>2</a:t>
            </a:r>
            <a:r>
              <a:rPr lang="en-US" altLang="en-US" smtClean="0">
                <a:latin typeface="Arial" panose="020B0604020202020204" pitchFamily="34" charset="0"/>
              </a:rPr>
              <a:t> +1) on the interval.</a:t>
            </a:r>
          </a:p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8C46BE6-1CF1-4EB0-81D4-36E3E9BABEA7}" type="slidenum">
              <a:rPr lang="en-US" altLang="en-US" smtClean="0"/>
              <a:pPr/>
              <a:t>50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3624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a,b: If f has a local maximum or minimum at c, and if f </a:t>
            </a:r>
            <a:r>
              <a:rPr lang="ja-JP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exists,  </a:t>
            </a: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f </a:t>
            </a:r>
            <a:r>
              <a:rPr lang="ja-JP" altLang="en-US" i="1" smtClean="0">
                <a:latin typeface="Times New Roman" panose="02020603050405020304" pitchFamily="18" charset="0"/>
              </a:rPr>
              <a:t>’</a:t>
            </a:r>
            <a:r>
              <a:rPr lang="en-US" altLang="ja-JP" i="1" smtClean="0">
                <a:latin typeface="Times New Roman" panose="02020603050405020304" pitchFamily="18" charset="0"/>
              </a:rPr>
              <a:t>(c) = 0.</a:t>
            </a:r>
          </a:p>
          <a:p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c: [a, b]</a:t>
            </a:r>
          </a:p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9FBC755-A0EE-4410-8B09-035EA7B81469}" type="slidenum">
              <a:rPr lang="en-US" altLang="en-US" smtClean="0"/>
              <a:pPr/>
              <a:t>51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36706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F13D9B8-EC6A-4682-82D0-808F806B29CF}" type="slidenum">
              <a:rPr lang="en-US" altLang="en-US" smtClean="0"/>
              <a:pPr/>
              <a:t>52</a:t>
            </a:fld>
            <a:endParaRPr lang="en-US" alt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60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0F45FB-B919-482A-8E35-8C73CC77A3A6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2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C99E3EE-2743-4E7B-A62F-8DDB642B45DB}" type="slidenum">
              <a:rPr lang="en-US" altLang="en-US" smtClean="0"/>
              <a:pPr/>
              <a:t>53</a:t>
            </a:fld>
            <a:endParaRPr lang="en-US" alt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998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830B60D-E968-4914-9CC3-270798DA7FB8}" type="slidenum">
              <a:rPr lang="en-US" altLang="en-US" smtClean="0"/>
              <a:pPr/>
              <a:t>54</a:t>
            </a:fld>
            <a:endParaRPr lang="en-US" alt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880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9AEBC6-435D-416E-A42D-C3D85872199E}" type="slidenum">
              <a:rPr lang="en-US" altLang="en-US" smtClean="0"/>
              <a:pPr/>
              <a:t>56</a:t>
            </a:fld>
            <a:endParaRPr lang="en-US" alt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542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E3FA28-356F-425C-857D-38E788D483E1}" type="slidenum">
              <a:rPr lang="en-US" altLang="en-US" smtClean="0"/>
              <a:pPr/>
              <a:t>57</a:t>
            </a:fld>
            <a:endParaRPr lang="en-US" alt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07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56ECDF-F37A-4089-B6BE-0182C324DB3D}" type="slidenum">
              <a:rPr lang="en-US" altLang="en-US" smtClean="0"/>
              <a:pPr/>
              <a:t>58</a:t>
            </a:fld>
            <a:endParaRPr lang="en-US" alt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9270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D34674-6077-43C6-B0C2-80B46AD67ADE}" type="slidenum">
              <a:rPr lang="en-US" altLang="en-US" smtClean="0"/>
              <a:pPr/>
              <a:t>59</a:t>
            </a:fld>
            <a:endParaRPr lang="en-US" alt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217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699610-646F-4552-9F49-5BED568056AB}" type="slidenum">
              <a:rPr lang="en-US" altLang="en-US" smtClean="0"/>
              <a:pPr/>
              <a:t>60</a:t>
            </a:fld>
            <a:endParaRPr lang="en-US" alt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560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F88DBB-BC1F-459C-A8DC-9EF4A939BD10}" type="slidenum">
              <a:rPr lang="en-US" altLang="en-US" smtClean="0"/>
              <a:pPr/>
              <a:t>61</a:t>
            </a:fld>
            <a:endParaRPr lang="en-US" alt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use of the first derivative to determine whether a function is increasing or decreasing.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first and second derivative tests for local maxima and minima.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use of the second derivative to determine concavity and points of inflection.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geometric description of concavity, the relationship between concavity and the behavior of the first derivative.</a:t>
            </a:r>
          </a:p>
        </p:txBody>
      </p:sp>
    </p:spTree>
    <p:extLst>
      <p:ext uri="{BB962C8B-B14F-4D97-AF65-F5344CB8AC3E}">
        <p14:creationId xmlns:p14="http://schemas.microsoft.com/office/powerpoint/2010/main" val="15807140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76BA9F-ECA6-4838-A0CA-4E0A67D9F883}" type="slidenum">
              <a:rPr lang="en-US" altLang="en-US" smtClean="0"/>
              <a:pPr/>
              <a:t>62</a:t>
            </a:fld>
            <a:endParaRPr lang="en-US" alt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496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If f(x) &gt; 0 every x in I, the graph of its lies above x-axis.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07C087-B137-4304-8DC7-EC4284D85F71}" type="slidenum">
              <a:rPr lang="en-US" altLang="en-US" smtClean="0"/>
              <a:pPr/>
              <a:t>63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3411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FD37A7-DF91-4923-84FF-7B722B061183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609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71F34E-9E5B-458E-9BF1-AC9537F85753}" type="slidenum">
              <a:rPr lang="en-US" altLang="en-US" smtClean="0"/>
              <a:pPr/>
              <a:t>64</a:t>
            </a:fld>
            <a:endParaRPr lang="en-US" altLang="en-US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For example y = -x</a:t>
            </a:r>
            <a:r>
              <a:rPr lang="en-US" altLang="en-US" baseline="30000" smtClean="0">
                <a:latin typeface="Arial" panose="020B0604020202020204" pitchFamily="34" charset="0"/>
              </a:rPr>
              <a:t>2</a:t>
            </a:r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946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BD9EF7-80DB-4A77-ACE5-6A4E71E4794B}" type="slidenum">
              <a:rPr lang="en-US" altLang="en-US" smtClean="0"/>
              <a:pPr/>
              <a:t>65</a:t>
            </a:fld>
            <a:endParaRPr lang="en-US" alt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For example y=x</a:t>
            </a:r>
            <a:r>
              <a:rPr lang="en-US" altLang="en-US" baseline="30000" smtClean="0">
                <a:latin typeface="Arial" panose="020B0604020202020204" pitchFamily="34" charset="0"/>
              </a:rPr>
              <a:t>2</a:t>
            </a:r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664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9D76467-184D-40A4-84C2-3946B9917A82}" type="slidenum">
              <a:rPr lang="en-US" altLang="en-US" smtClean="0"/>
              <a:pPr/>
              <a:t>66</a:t>
            </a:fld>
            <a:endParaRPr lang="en-US" alt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For example y=x</a:t>
            </a:r>
            <a:r>
              <a:rPr lang="en-US" altLang="en-US" baseline="30000" smtClean="0">
                <a:latin typeface="Arial" panose="020B0604020202020204" pitchFamily="34" charset="0"/>
              </a:rPr>
              <a:t>3</a:t>
            </a:r>
            <a:r>
              <a:rPr lang="en-US" altLang="en-US" smtClean="0">
                <a:latin typeface="Arial" panose="020B0604020202020204" pitchFamily="34" charset="0"/>
              </a:rPr>
              <a:t> ; y = -x</a:t>
            </a:r>
            <a:r>
              <a:rPr lang="en-US" altLang="en-US" baseline="30000" smtClean="0">
                <a:latin typeface="Arial" panose="020B0604020202020204" pitchFamily="34" charset="0"/>
              </a:rPr>
              <a:t>3</a:t>
            </a:r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961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BF193C-E283-4658-8BBB-F8F3896A3347}" type="slidenum">
              <a:rPr lang="en-US" altLang="en-US" smtClean="0"/>
              <a:pPr/>
              <a:t>67</a:t>
            </a:fld>
            <a:endParaRPr lang="en-US" altLang="en-US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129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36277B9-D9C1-44E6-96F9-3E6FF61A441B}" type="slidenum">
              <a:rPr lang="en-US" altLang="en-US" smtClean="0"/>
              <a:pPr/>
              <a:t>68</a:t>
            </a:fld>
            <a:endParaRPr lang="en-US" altLang="en-US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234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65C2F40-80CD-4FA0-AC12-B3EE4185A6E0}" type="slidenum">
              <a:rPr lang="en-US" altLang="en-US" smtClean="0"/>
              <a:pPr/>
              <a:t>69</a:t>
            </a:fld>
            <a:endParaRPr lang="en-US" altLang="en-US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f</a:t>
            </a:r>
            <a:r>
              <a:rPr lang="ja-JP" altLang="en-US" smtClean="0">
                <a:latin typeface="Arial" panose="020B0604020202020204" pitchFamily="34" charset="0"/>
              </a:rPr>
              <a:t>’’</a:t>
            </a:r>
            <a:r>
              <a:rPr lang="en-US" altLang="ja-JP" smtClean="0">
                <a:latin typeface="Arial" panose="020B0604020202020204" pitchFamily="34" charset="0"/>
              </a:rPr>
              <a:t>(x) =0 does not imply that (x,f(x)) is an inflection point of f.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f</a:t>
            </a:r>
            <a:r>
              <a:rPr lang="ja-JP" altLang="en-US" smtClean="0">
                <a:latin typeface="Arial" panose="020B0604020202020204" pitchFamily="34" charset="0"/>
              </a:rPr>
              <a:t>’’</a:t>
            </a:r>
            <a:r>
              <a:rPr lang="en-US" altLang="ja-JP" smtClean="0">
                <a:latin typeface="Arial" panose="020B0604020202020204" pitchFamily="34" charset="0"/>
              </a:rPr>
              <a:t> </a:t>
            </a:r>
            <a:r>
              <a:rPr lang="en-US" altLang="ja-JP" smtClean="0">
                <a:solidFill>
                  <a:srgbClr val="0033CC"/>
                </a:solidFill>
                <a:latin typeface="Arial" panose="020B0604020202020204" pitchFamily="34" charset="0"/>
              </a:rPr>
              <a:t>changes from positive to negative or  f</a:t>
            </a:r>
            <a:r>
              <a:rPr lang="ja-JP" altLang="en-US" smtClean="0">
                <a:latin typeface="Arial" panose="020B0604020202020204" pitchFamily="34" charset="0"/>
              </a:rPr>
              <a:t>’’</a:t>
            </a:r>
            <a:r>
              <a:rPr lang="en-US" altLang="ja-JP" smtClean="0">
                <a:latin typeface="Arial" panose="020B0604020202020204" pitchFamily="34" charset="0"/>
              </a:rPr>
              <a:t> </a:t>
            </a:r>
            <a:r>
              <a:rPr lang="en-US" altLang="ja-JP" smtClean="0">
                <a:solidFill>
                  <a:srgbClr val="0033CC"/>
                </a:solidFill>
                <a:latin typeface="Arial" panose="020B0604020202020204" pitchFamily="34" charset="0"/>
              </a:rPr>
              <a:t>changes from negative to positive at a value that f</a:t>
            </a:r>
            <a:r>
              <a:rPr lang="ja-JP" altLang="en-US" smtClean="0">
                <a:solidFill>
                  <a:srgbClr val="0033CC"/>
                </a:solidFill>
                <a:latin typeface="Arial" panose="020B0604020202020204" pitchFamily="34" charset="0"/>
              </a:rPr>
              <a:t>’’</a:t>
            </a:r>
            <a:r>
              <a:rPr lang="en-US" altLang="ja-JP" smtClean="0">
                <a:solidFill>
                  <a:srgbClr val="0033CC"/>
                </a:solidFill>
                <a:latin typeface="Arial" panose="020B0604020202020204" pitchFamily="34" charset="0"/>
              </a:rPr>
              <a:t> = 0.</a:t>
            </a:r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879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74ADA4A-724A-4F39-A29E-DBA27EC9111B}" type="slidenum">
              <a:rPr lang="en-US" altLang="en-US" smtClean="0"/>
              <a:pPr/>
              <a:t>71</a:t>
            </a:fld>
            <a:endParaRPr lang="en-US" altLang="en-US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Compare the First and second derivative Tests, discussing the advantages and disadvantages of using each, including an example such as f(x) = x</a:t>
            </a:r>
            <a:r>
              <a:rPr lang="en-US" altLang="en-US" baseline="30000" smtClean="0">
                <a:latin typeface="Arial" panose="020B0604020202020204" pitchFamily="34" charset="0"/>
              </a:rPr>
              <a:t>5</a:t>
            </a:r>
            <a:r>
              <a:rPr lang="en-US" altLang="en-US" smtClean="0">
                <a:latin typeface="Arial" panose="020B0604020202020204" pitchFamily="34" charset="0"/>
              </a:rPr>
              <a:t> , where the second derivative test is inconclusive and pointing out that although f</a:t>
            </a:r>
            <a:r>
              <a:rPr lang="ja-JP" altLang="en-US" smtClean="0">
                <a:latin typeface="Arial" panose="020B0604020202020204" pitchFamily="34" charset="0"/>
              </a:rPr>
              <a:t>’</a:t>
            </a:r>
            <a:r>
              <a:rPr lang="en-US" altLang="ja-JP" smtClean="0">
                <a:latin typeface="Arial" panose="020B0604020202020204" pitchFamily="34" charset="0"/>
              </a:rPr>
              <a:t>(0) = 0,, there is no local extreme there.</a:t>
            </a:r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76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f has a local maximum or minimum at c, and if f </a:t>
            </a:r>
            <a:r>
              <a:rPr lang="ja-JP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exists,  </a:t>
            </a: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f </a:t>
            </a:r>
            <a:r>
              <a:rPr lang="ja-JP" altLang="en-US" i="1" smtClean="0">
                <a:latin typeface="Times New Roman" panose="02020603050405020304" pitchFamily="18" charset="0"/>
              </a:rPr>
              <a:t>’</a:t>
            </a:r>
            <a:r>
              <a:rPr lang="en-US" altLang="ja-JP" i="1" smtClean="0">
                <a:latin typeface="Times New Roman" panose="02020603050405020304" pitchFamily="18" charset="0"/>
              </a:rPr>
              <a:t>(c) = 0.</a:t>
            </a:r>
          </a:p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6642B9-4847-4FDA-AF99-79F825C1BB48}" type="slidenum">
              <a:rPr lang="en-US" smtClean="0"/>
              <a:pPr/>
              <a:t>72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329166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78ED176-B45D-41AF-9A0D-65FDAA3BF117}" type="slidenum">
              <a:rPr lang="en-US" altLang="en-US" smtClean="0"/>
              <a:pPr/>
              <a:t>73</a:t>
            </a:fld>
            <a:endParaRPr lang="en-US" altLang="en-US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method given in the text for setting up and solving optimization problems.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various tests and closed interval method for finding absolute extreme.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Various useful techniques for simplifying computations during optimization problems, such as implicit differentiation and optimizing d</a:t>
            </a:r>
            <a:r>
              <a:rPr lang="en-US" altLang="en-US" baseline="30000" smtClean="0">
                <a:latin typeface="Arial" panose="020B0604020202020204" pitchFamily="34" charset="0"/>
              </a:rPr>
              <a:t>2</a:t>
            </a:r>
            <a:r>
              <a:rPr lang="en-US" altLang="en-US" smtClean="0">
                <a:latin typeface="Arial" panose="020B0604020202020204" pitchFamily="34" charset="0"/>
              </a:rPr>
              <a:t> instead of the distance d to avoid the square root.</a:t>
            </a:r>
          </a:p>
        </p:txBody>
      </p:sp>
    </p:spTree>
    <p:extLst>
      <p:ext uri="{BB962C8B-B14F-4D97-AF65-F5344CB8AC3E}">
        <p14:creationId xmlns:p14="http://schemas.microsoft.com/office/powerpoint/2010/main" val="15849216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E25111-DB43-45A5-83BF-93EF63B65BBC}" type="slidenum">
              <a:rPr lang="en-US" altLang="en-US" smtClean="0"/>
              <a:pPr/>
              <a:t>74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5515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DD331F-D61C-4377-B78F-33E6075DF2A1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4221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For example</a:t>
            </a:r>
          </a:p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8C1FA04-02B9-4A41-A643-1EBE7535DF9B}" type="slidenum">
              <a:rPr lang="en-US" altLang="en-US" smtClean="0"/>
              <a:pPr/>
              <a:t>75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992642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2F4BC51-20F9-43BD-BE4E-E3AE851CD3D3}" type="slidenum">
              <a:rPr lang="en-US" smtClean="0"/>
              <a:pPr/>
              <a:t>78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301869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AC5B79-A083-4AA4-9D5E-29A5DC9142B6}" type="slidenum">
              <a:rPr lang="en-US" altLang="en-US" smtClean="0"/>
              <a:pPr/>
              <a:t>79</a:t>
            </a:fld>
            <a:endParaRPr lang="en-US" altLang="en-US" smtClean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method given in the text for setting up and solving optimization problems.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various tests and closed interval method for finding absolute extreme.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Various useful techniques for simplifying computations during optimization problems, such as implicit differentiation and optimizing d</a:t>
            </a:r>
            <a:r>
              <a:rPr lang="en-US" altLang="en-US" baseline="30000" smtClean="0">
                <a:latin typeface="Arial" panose="020B0604020202020204" pitchFamily="34" charset="0"/>
              </a:rPr>
              <a:t>2</a:t>
            </a:r>
            <a:r>
              <a:rPr lang="en-US" altLang="en-US" smtClean="0">
                <a:latin typeface="Arial" panose="020B0604020202020204" pitchFamily="34" charset="0"/>
              </a:rPr>
              <a:t> instead of the distance d to avoid the square root.</a:t>
            </a:r>
          </a:p>
        </p:txBody>
      </p:sp>
    </p:spTree>
    <p:extLst>
      <p:ext uri="{BB962C8B-B14F-4D97-AF65-F5344CB8AC3E}">
        <p14:creationId xmlns:p14="http://schemas.microsoft.com/office/powerpoint/2010/main" val="19791818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38518B3-B82A-4365-9C75-EFD41ECD55F8}" type="slidenum">
              <a:rPr lang="en-US" altLang="en-US" smtClean="0"/>
              <a:pPr/>
              <a:t>81</a:t>
            </a:fld>
            <a:endParaRPr lang="en-US" altLang="en-US" smtClean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7611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0469C0B-A746-40AE-84BF-E18A3FF0AFCF}" type="slidenum">
              <a:rPr lang="en-US" altLang="en-US" smtClean="0"/>
              <a:pPr/>
              <a:t>82</a:t>
            </a:fld>
            <a:endParaRPr lang="en-US" altLang="en-US" smtClean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A1=100x2200=220.000 (ft^2)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A2=700x1000=700.000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A3=1000x400=400.000</a:t>
            </a:r>
          </a:p>
        </p:txBody>
      </p:sp>
    </p:spTree>
    <p:extLst>
      <p:ext uri="{BB962C8B-B14F-4D97-AF65-F5344CB8AC3E}">
        <p14:creationId xmlns:p14="http://schemas.microsoft.com/office/powerpoint/2010/main" val="22430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EA14F72-E28C-4C43-8383-E9E9F7A839B6}" type="slidenum">
              <a:rPr lang="en-US" altLang="en-US" smtClean="0"/>
              <a:pPr/>
              <a:t>83</a:t>
            </a:fld>
            <a:endParaRPr lang="en-US" altLang="en-US" smtClean="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4045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7EAD5BE-BA94-4987-9230-F36963B82EB6}" type="slidenum">
              <a:rPr lang="en-US" altLang="en-US" smtClean="0"/>
              <a:pPr/>
              <a:t>84</a:t>
            </a:fld>
            <a:endParaRPr lang="en-US" altLang="en-US" smtClean="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0644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AC5C5D-397E-4A36-9262-BB5F341EF9E2}" type="slidenum">
              <a:rPr lang="en-US" altLang="en-US" smtClean="0"/>
              <a:pPr/>
              <a:t>85</a:t>
            </a:fld>
            <a:endParaRPr lang="en-US" altLang="en-US" smtClean="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137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825044-5AAD-4E5B-94CE-9A19B4C8C88A}" type="slidenum">
              <a:rPr lang="en-US" altLang="en-US" smtClean="0"/>
              <a:pPr/>
              <a:t>86</a:t>
            </a:fld>
            <a:endParaRPr lang="en-US" altLang="en-US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48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D34B43-EE57-4E06-B45C-21DAD8792152}" type="slidenum">
              <a:rPr lang="en-US" altLang="en-US" smtClean="0"/>
              <a:pPr/>
              <a:t>87</a:t>
            </a:fld>
            <a:endParaRPr lang="en-US" altLang="en-US" smtClean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199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4E70A4-6B84-4C12-BBEE-D89EB17B7952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904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0A259B-7EC9-4F74-9FFD-75F0ED53E6D0}" type="slidenum">
              <a:rPr lang="en-US" altLang="en-US" smtClean="0"/>
              <a:pPr/>
              <a:t>88</a:t>
            </a:fld>
            <a:endParaRPr lang="en-US" altLang="en-US" smtClean="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Newton</a:t>
            </a:r>
            <a:r>
              <a:rPr lang="ja-JP" altLang="en-US" smtClean="0">
                <a:latin typeface="Arial" panose="020B0604020202020204" pitchFamily="34" charset="0"/>
              </a:rPr>
              <a:t>’</a:t>
            </a:r>
            <a:r>
              <a:rPr lang="en-US" altLang="ja-JP" smtClean="0">
                <a:latin typeface="Arial" panose="020B0604020202020204" pitchFamily="34" charset="0"/>
              </a:rPr>
              <a:t>s method and its uses.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Geometric interpretation of Newton</a:t>
            </a:r>
            <a:r>
              <a:rPr lang="ja-JP" altLang="en-US" smtClean="0">
                <a:latin typeface="Arial" panose="020B0604020202020204" pitchFamily="34" charset="0"/>
              </a:rPr>
              <a:t>’</a:t>
            </a:r>
            <a:r>
              <a:rPr lang="en-US" altLang="ja-JP" smtClean="0">
                <a:latin typeface="Arial" panose="020B0604020202020204" pitchFamily="34" charset="0"/>
              </a:rPr>
              <a:t>s method.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altLang="en-US" smtClean="0">
                <a:latin typeface="Arial" panose="020B0604020202020204" pitchFamily="34" charset="0"/>
              </a:rPr>
              <a:t>The speed of approximation of Newton</a:t>
            </a:r>
            <a:r>
              <a:rPr lang="ja-JP" altLang="en-US" smtClean="0">
                <a:latin typeface="Arial" panose="020B0604020202020204" pitchFamily="34" charset="0"/>
              </a:rPr>
              <a:t>’</a:t>
            </a:r>
            <a:r>
              <a:rPr lang="en-US" altLang="ja-JP" smtClean="0">
                <a:latin typeface="Arial" panose="020B0604020202020204" pitchFamily="34" charset="0"/>
              </a:rPr>
              <a:t>s method.</a:t>
            </a:r>
          </a:p>
        </p:txBody>
      </p:sp>
    </p:spTree>
    <p:extLst>
      <p:ext uri="{BB962C8B-B14F-4D97-AF65-F5344CB8AC3E}">
        <p14:creationId xmlns:p14="http://schemas.microsoft.com/office/powerpoint/2010/main" val="30713477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0D537A-47E3-4171-BD8D-65C2C00DC94A}" type="slidenum">
              <a:rPr lang="en-US" altLang="en-US" smtClean="0"/>
              <a:pPr/>
              <a:t>89</a:t>
            </a:fld>
            <a:endParaRPr lang="en-US" altLang="en-US" smtClean="0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069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9D9900-BB6C-4139-A850-6588A1292CD5}" type="slidenum">
              <a:rPr lang="en-US" altLang="en-US" smtClean="0"/>
              <a:pPr/>
              <a:t>90</a:t>
            </a:fld>
            <a:endParaRPr lang="en-US" altLang="en-US" smtClean="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How do you do know what to choose as x</a:t>
            </a:r>
            <a:r>
              <a:rPr lang="en-US" altLang="en-US" baseline="-25000" smtClean="0">
                <a:latin typeface="Arial" panose="020B0604020202020204" pitchFamily="34" charset="0"/>
              </a:rPr>
              <a:t>1</a:t>
            </a:r>
            <a:r>
              <a:rPr lang="en-US" altLang="en-US" smtClean="0">
                <a:latin typeface="Arial" panose="020B0604020202020204" pitchFamily="3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919915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C9283C5-FC7C-4F8E-8674-D948FFAE2558}" type="slidenum">
              <a:rPr lang="en-US" altLang="en-US" smtClean="0"/>
              <a:pPr/>
              <a:t>91</a:t>
            </a:fld>
            <a:endParaRPr lang="en-US" altLang="en-US" smtClean="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80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23E7A7-1261-41A0-8A33-CCA380594731}" type="slidenum">
              <a:rPr lang="en-US" altLang="en-US" smtClean="0"/>
              <a:pPr/>
              <a:t>92</a:t>
            </a:fld>
            <a:endParaRPr lang="en-US" altLang="en-US" smtClean="0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106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E70463-34B1-4002-9F78-C01A856CB292}" type="slidenum">
              <a:rPr lang="en-US" altLang="en-US" smtClean="0"/>
              <a:pPr/>
              <a:t>93</a:t>
            </a:fld>
            <a:endParaRPr lang="en-US" altLang="en-US" smtClean="0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7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3EDBE94-546E-4A70-8C31-CEEB6970F4BA}" type="slidenum">
              <a:rPr lang="en-US" altLang="en-US" smtClean="0"/>
              <a:pPr/>
              <a:t>94</a:t>
            </a:fld>
            <a:endParaRPr lang="en-US" altLang="en-US" smtClean="0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9115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C05236-5B44-4008-99F1-658B7BE2FE0B}" type="slidenum">
              <a:rPr lang="en-US" altLang="en-US" smtClean="0"/>
              <a:pPr/>
              <a:t>95</a:t>
            </a:fld>
            <a:endParaRPr lang="en-US" altLang="en-US" smtClean="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3170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CA3342-2319-48B7-8B86-35A754634288}" type="slidenum">
              <a:rPr lang="en-US" altLang="en-US" smtClean="0"/>
              <a:pPr/>
              <a:t>96</a:t>
            </a:fld>
            <a:endParaRPr lang="en-US" altLang="en-US" smtClean="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911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2BFB501-66E2-4E53-A487-8436DA2A3DC5}" type="slidenum">
              <a:rPr lang="en-US" altLang="en-US" smtClean="0"/>
              <a:pPr/>
              <a:t>97</a:t>
            </a:fld>
            <a:endParaRPr lang="en-US" altLang="en-US" smtClean="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179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A2202E-BD1B-4337-BB31-04109794D08F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9808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FB7450-8A75-4602-B535-A1F1806C6A24}" type="slidenum">
              <a:rPr lang="en-US" altLang="en-US" smtClean="0"/>
              <a:pPr/>
              <a:t>98</a:t>
            </a:fld>
            <a:endParaRPr lang="en-US" altLang="en-US" smtClean="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663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16C340C-DAC8-4FB8-9180-A826B6635548}" type="slidenum">
              <a:rPr lang="en-US" altLang="en-US" smtClean="0"/>
              <a:pPr/>
              <a:t>100</a:t>
            </a:fld>
            <a:endParaRPr lang="en-US" altLang="en-US" smtClean="0"/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FontTx/>
              <a:buAutoNum type="arabicPeriod"/>
              <a:defRPr/>
            </a:pPr>
            <a:r>
              <a:rPr lang="en-US" altLang="en-US" dirty="0" smtClean="0">
                <a:latin typeface="Arial" panose="020B0604020202020204" pitchFamily="34" charset="0"/>
              </a:rPr>
              <a:t>Anti derivatives with and without initial conditions.</a:t>
            </a:r>
          </a:p>
          <a:p>
            <a:pPr marL="228600" indent="-228600" eaLnBrk="1" hangingPunct="1">
              <a:buFontTx/>
              <a:buAutoNum type="arabicPeriod"/>
              <a:defRPr/>
            </a:pPr>
            <a:r>
              <a:rPr lang="en-US" altLang="en-US" dirty="0" smtClean="0">
                <a:latin typeface="Arial" panose="020B0604020202020204" pitchFamily="34" charset="0"/>
              </a:rPr>
              <a:t>Position, velocity and acceleration.</a:t>
            </a:r>
          </a:p>
          <a:p>
            <a:pPr eaLnBrk="1" hangingPunct="1">
              <a:defRPr/>
            </a:pPr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797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989A23-51F8-4C21-AB20-3E9F9979957D}" type="slidenum">
              <a:rPr lang="en-US" altLang="en-US" smtClean="0"/>
              <a:pPr/>
              <a:t>101</a:t>
            </a:fld>
            <a:endParaRPr lang="en-US" altLang="en-US" smtClean="0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9823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32AC93-7280-4922-B30D-6246E733B508}" type="slidenum">
              <a:rPr lang="en-US" altLang="en-US" smtClean="0"/>
              <a:pPr/>
              <a:t>102</a:t>
            </a:fld>
            <a:endParaRPr lang="en-US" altLang="en-US" smtClean="0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8444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2641F2-D820-4CF4-BDD8-8741B8A141A3}" type="slidenum">
              <a:rPr lang="en-US" altLang="en-US" smtClean="0"/>
              <a:pPr/>
              <a:t>103</a:t>
            </a:fld>
            <a:endParaRPr lang="en-US" altLang="en-US" smtClean="0"/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361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E1D353-6CC0-4634-91FA-7F470C9F444D}" type="slidenum">
              <a:rPr lang="en-US" altLang="en-US" smtClean="0"/>
              <a:pPr/>
              <a:t>104</a:t>
            </a:fld>
            <a:endParaRPr lang="en-US" altLang="en-US" smtClean="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707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A5133A9-BB6C-40B4-9AEB-7E451691DE86}" type="slidenum">
              <a:rPr lang="en-US" altLang="en-US" smtClean="0"/>
              <a:pPr/>
              <a:t>105</a:t>
            </a:fld>
            <a:endParaRPr lang="en-US" altLang="en-US" smtClean="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7560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58433F4-B7F2-4ADD-83F6-E5F74FFAD2D3}" type="slidenum">
              <a:rPr lang="en-US" altLang="en-US" smtClean="0"/>
              <a:pPr/>
              <a:t>106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43767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76AA3F-41A2-45C3-842C-B824A1341203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12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1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81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4426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97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3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0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16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6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0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4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647F6-5243-480F-9144-B8DAB572608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567F3-C61D-4CAE-BD72-4FAA0DF04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Ikaros" pitchFamily="50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Ikaros" pitchFamily="50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Ikaros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Ikaros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Ikaros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Ikaros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jpe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0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../../../phuoc%20vinh/Truong%20FPT/math%201/Calculus_Feb09/Animations/chapter23/movies/04_03_11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71.emf"/><Relationship Id="rId12" Type="http://schemas.openxmlformats.org/officeDocument/2006/relationships/image" Target="../media/image7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73.emf"/><Relationship Id="rId5" Type="http://schemas.openxmlformats.org/officeDocument/2006/relationships/image" Target="../media/image70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7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30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84.wmf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83.wmf"/><Relationship Id="rId10" Type="http://schemas.openxmlformats.org/officeDocument/2006/relationships/image" Target="../media/image87.jpe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85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90.w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9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6.jpeg"/><Relationship Id="rId5" Type="http://schemas.openxmlformats.org/officeDocument/2006/relationships/image" Target="../media/image95.wmf"/><Relationship Id="rId4" Type="http://schemas.openxmlformats.org/officeDocument/2006/relationships/oleObject" Target="../embeddings/oleObject40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8.jpeg"/><Relationship Id="rId5" Type="http://schemas.openxmlformats.org/officeDocument/2006/relationships/image" Target="../media/image97.wmf"/><Relationship Id="rId4" Type="http://schemas.openxmlformats.org/officeDocument/2006/relationships/oleObject" Target="../embeddings/oleObject41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99.wmf"/><Relationship Id="rId4" Type="http://schemas.openxmlformats.org/officeDocument/2006/relationships/oleObject" Target="../embeddings/oleObject42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10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44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46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104.emf"/><Relationship Id="rId4" Type="http://schemas.openxmlformats.org/officeDocument/2006/relationships/oleObject" Target="../embeddings/oleObject47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30072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idx="1"/>
          </p:nvPr>
        </p:nvSpPr>
        <p:spPr>
          <a:xfrm>
            <a:off x="152400" y="1514475"/>
            <a:ext cx="8839200" cy="1838325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spcAft>
                <a:spcPts val="600"/>
              </a:spcAft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radius of a sphere was measured and found to be 21 cm with a possible error in measurement of at most 0.05 cm.</a:t>
            </a:r>
          </a:p>
          <a:p>
            <a:pPr marL="0" indent="0" eaLnBrk="1" hangingPunct="1">
              <a:spcAft>
                <a:spcPts val="600"/>
              </a:spcAft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What is the maximum error in using this value of the radius to compute the volume of the sphere?</a:t>
            </a: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577850" y="384175"/>
            <a:ext cx="80327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E45C00"/>
              </a:solidFill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6324600" y="75406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Example 2</a:t>
            </a: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577850" y="717550"/>
            <a:ext cx="33559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3300"/>
                </a:solidFill>
              </a:rPr>
              <a:t>DIFFERENTIALS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 bwMode="auto">
          <a:xfrm>
            <a:off x="152400" y="3933825"/>
            <a:ext cx="88392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46C0A"/>
              </a:buClr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35000"/>
              </a:lnSpc>
              <a:buFontTx/>
              <a:buNone/>
              <a:defRPr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radius of the sphere is 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then its volume is 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</a:t>
            </a:r>
            <a:r>
              <a:rPr lang="el-GR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/3. </a:t>
            </a:r>
          </a:p>
          <a:p>
            <a:pPr marL="293688" lvl="1" eaLnBrk="1" hangingPunct="1">
              <a:lnSpc>
                <a:spcPct val="135000"/>
              </a:lnSpc>
              <a:defRPr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error in the measured value of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denoted by </a:t>
            </a:r>
          </a:p>
          <a:p>
            <a:pPr marL="7938" lvl="1" indent="0" eaLnBrk="1" hangingPunct="1">
              <a:lnSpc>
                <a:spcPct val="135000"/>
              </a:lnSpc>
              <a:buFont typeface="Arial" panose="020B0604020202020204" pitchFamily="34" charset="0"/>
              <a:buNone/>
              <a:defRPr/>
            </a:pPr>
            <a:r>
              <a:rPr lang="en-US" alt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∆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then the </a:t>
            </a:r>
            <a:r>
              <a:rPr lang="en-US" altLang="en-US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error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calculated value of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∆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en-US" i="1" baseline="30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184525" y="3476625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8182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2"/>
          <p:cNvSpPr txBox="1">
            <a:spLocks noChangeArrowheads="1"/>
          </p:cNvSpPr>
          <p:nvPr/>
        </p:nvSpPr>
        <p:spPr bwMode="auto">
          <a:xfrm>
            <a:off x="914400" y="1595438"/>
            <a:ext cx="7315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4.10 Antiderivatives</a:t>
            </a:r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609600" y="36576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800">
              <a:solidFill>
                <a:srgbClr val="800000"/>
              </a:solidFill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228600" y="3886200"/>
            <a:ext cx="868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400">
              <a:solidFill>
                <a:srgbClr val="800000"/>
              </a:solidFill>
            </a:endParaRPr>
          </a:p>
        </p:txBody>
      </p:sp>
      <p:sp>
        <p:nvSpPr>
          <p:cNvPr id="196613" name="Rectangle 5"/>
          <p:cNvSpPr>
            <a:spLocks noChangeArrowheads="1"/>
          </p:cNvSpPr>
          <p:nvPr/>
        </p:nvSpPr>
        <p:spPr bwMode="auto">
          <a:xfrm>
            <a:off x="685800" y="3200400"/>
            <a:ext cx="8153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</a:rPr>
              <a:t>In this section, we will learn about: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</a:rPr>
              <a:t>Antiderivatives and how they are useful 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</a:rPr>
              <a:t>in solving certain scientific problems.</a:t>
            </a:r>
          </a:p>
        </p:txBody>
      </p:sp>
      <p:sp>
        <p:nvSpPr>
          <p:cNvPr id="196614" name="Rectangle 6"/>
          <p:cNvSpPr>
            <a:spLocks noChangeArrowheads="1"/>
          </p:cNvSpPr>
          <p:nvPr/>
        </p:nvSpPr>
        <p:spPr bwMode="auto">
          <a:xfrm>
            <a:off x="228600" y="763588"/>
            <a:ext cx="5943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APPLICATIONS OF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6674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/>
          </p:cNvSpPr>
          <p:nvPr>
            <p:ph type="title"/>
          </p:nvPr>
        </p:nvSpPr>
        <p:spPr>
          <a:xfrm>
            <a:off x="7938" y="838200"/>
            <a:ext cx="4648200" cy="585788"/>
          </a:xfrm>
        </p:spPr>
        <p:txBody>
          <a:bodyPr anchor="t">
            <a:normAutofit fontScale="90000"/>
          </a:bodyPr>
          <a:lstStyle/>
          <a:p>
            <a:pPr eaLnBrk="1" hangingPunct="1"/>
            <a:r>
              <a:rPr lang="en-US" altLang="en-US" b="1" smtClean="0">
                <a:solidFill>
                  <a:srgbClr val="CC0066"/>
                </a:solidFill>
              </a:rPr>
              <a:t>Definition 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981200"/>
            <a:ext cx="6248400" cy="12192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normAutofit fontScale="92500"/>
          </a:bodyPr>
          <a:lstStyle/>
          <a:p>
            <a:pPr marL="0" indent="3175" eaLnBrk="1" hangingPunct="1"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</a:rPr>
              <a:t>A function </a:t>
            </a:r>
            <a:r>
              <a:rPr lang="en-US" altLang="en-US" sz="2400" i="1" smtClean="0">
                <a:solidFill>
                  <a:srgbClr val="0033CC"/>
                </a:solidFill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</a:rPr>
              <a:t> is called an </a:t>
            </a:r>
            <a:r>
              <a:rPr lang="en-US" altLang="en-US" sz="2400" b="1" smtClean="0">
                <a:solidFill>
                  <a:srgbClr val="0033CC"/>
                </a:solidFill>
              </a:rPr>
              <a:t>antiderivative</a:t>
            </a:r>
            <a:r>
              <a:rPr lang="en-US" altLang="en-US" sz="2400" smtClean="0">
                <a:solidFill>
                  <a:srgbClr val="0033CC"/>
                </a:solidFill>
              </a:rPr>
              <a:t> of </a:t>
            </a:r>
            <a:r>
              <a:rPr lang="en-US" altLang="en-US" sz="2400" i="1" smtClean="0">
                <a:solidFill>
                  <a:srgbClr val="0033CC"/>
                </a:solidFill>
              </a:rPr>
              <a:t>f </a:t>
            </a:r>
            <a:r>
              <a:rPr lang="en-US" altLang="en-US" sz="2400" smtClean="0">
                <a:solidFill>
                  <a:srgbClr val="0033CC"/>
                </a:solidFill>
              </a:rPr>
              <a:t>on an interval</a:t>
            </a:r>
            <a:r>
              <a:rPr lang="en-US" altLang="en-US" sz="2400" i="1" smtClean="0">
                <a:solidFill>
                  <a:srgbClr val="0033CC"/>
                </a:solidFill>
              </a:rPr>
              <a:t>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400" smtClean="0">
                <a:solidFill>
                  <a:srgbClr val="0033CC"/>
                </a:solidFill>
              </a:rPr>
              <a:t> if </a:t>
            </a:r>
            <a:r>
              <a:rPr lang="en-US" altLang="en-US" sz="2400" b="1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F</a:t>
            </a:r>
            <a:r>
              <a:rPr lang="ja-JP" altLang="en-US" sz="2400" b="1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0033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ja-JP" sz="2400" b="1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ja-JP" sz="2400" b="1" smtClean="0">
                <a:solidFill>
                  <a:srgbClr val="0033CC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ja-JP" sz="2400" b="1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ja-JP" sz="2400" b="1" smtClean="0">
                <a:solidFill>
                  <a:srgbClr val="0033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ja-JP" sz="2400" b="1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ja-JP" sz="2400" b="1" smtClean="0">
                <a:solidFill>
                  <a:srgbClr val="0033CC"/>
                </a:solidFill>
                <a:latin typeface="Times New Roman" panose="02020603050405020304" pitchFamily="18" charset="0"/>
              </a:rPr>
              <a:t>) </a:t>
            </a:r>
            <a:r>
              <a:rPr lang="en-US" altLang="ja-JP" sz="2400" smtClean="0">
                <a:solidFill>
                  <a:srgbClr val="0033CC"/>
                </a:solidFill>
              </a:rPr>
              <a:t>for 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ja-JP" sz="2400" smtClean="0">
                <a:solidFill>
                  <a:srgbClr val="0033CC"/>
                </a:solidFill>
              </a:rPr>
              <a:t> </a:t>
            </a:r>
            <a:r>
              <a:rPr lang="en-US" altLang="ja-JP" sz="2400" i="1" smtClean="0">
                <a:solidFill>
                  <a:srgbClr val="0033CC"/>
                </a:solidFill>
              </a:rPr>
              <a:t>x </a:t>
            </a:r>
            <a:r>
              <a:rPr lang="en-US" altLang="ja-JP" sz="2400" smtClean="0">
                <a:solidFill>
                  <a:srgbClr val="0033CC"/>
                </a:solidFill>
              </a:rPr>
              <a:t>in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I</a:t>
            </a:r>
            <a:r>
              <a:rPr lang="en-US" altLang="ja-JP" sz="2400" smtClean="0">
                <a:solidFill>
                  <a:srgbClr val="0033CC"/>
                </a:solidFill>
              </a:rPr>
              <a:t>.</a:t>
            </a:r>
            <a:endParaRPr lang="en-US" altLang="en-US" sz="2400" smtClean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5"/>
          <p:cNvSpPr>
            <a:spLocks noChangeArrowheads="1"/>
          </p:cNvSpPr>
          <p:nvPr/>
        </p:nvSpPr>
        <p:spPr bwMode="auto">
          <a:xfrm>
            <a:off x="3162300" y="3817938"/>
            <a:ext cx="1981200" cy="609600"/>
          </a:xfrm>
          <a:prstGeom prst="rect">
            <a:avLst/>
          </a:prstGeom>
          <a:solidFill>
            <a:srgbClr val="EEF7F8"/>
          </a:solidFill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707" name="Rectangle 2"/>
          <p:cNvSpPr>
            <a:spLocks noGrp="1"/>
          </p:cNvSpPr>
          <p:nvPr>
            <p:ph type="title"/>
          </p:nvPr>
        </p:nvSpPr>
        <p:spPr>
          <a:xfrm>
            <a:off x="152400" y="993775"/>
            <a:ext cx="5334000" cy="585788"/>
          </a:xfrm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ANTIDERIVATIVES</a:t>
            </a:r>
          </a:p>
        </p:txBody>
      </p:sp>
      <p:sp>
        <p:nvSpPr>
          <p:cNvPr id="200708" name="Rectangle 3"/>
          <p:cNvSpPr>
            <a:spLocks noGrp="1"/>
          </p:cNvSpPr>
          <p:nvPr>
            <p:ph idx="1"/>
          </p:nvPr>
        </p:nvSpPr>
        <p:spPr>
          <a:xfrm>
            <a:off x="1447800" y="2590800"/>
            <a:ext cx="7239000" cy="2817813"/>
          </a:xfrm>
        </p:spPr>
        <p:txBody>
          <a:bodyPr/>
          <a:lstStyle/>
          <a:p>
            <a:pPr marL="0" indent="3175" eaLnBrk="1" hangingPunct="1">
              <a:spcBef>
                <a:spcPct val="65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en-US" sz="24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antiderivative of </a:t>
            </a:r>
            <a:r>
              <a:rPr lang="en-US" altLang="en-US" sz="2400" i="1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en-US" sz="24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an interval </a:t>
            </a:r>
            <a:r>
              <a:rPr lang="en-US" altLang="en-US" sz="2400" i="1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general antiderivative of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b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 </a:t>
            </a:r>
          </a:p>
          <a:p>
            <a:pPr marL="0" indent="3175" eaLnBrk="1" hangingPunct="1">
              <a:spcBef>
                <a:spcPct val="65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0" indent="3175" eaLnBrk="1" hangingPunct="1">
              <a:spcBef>
                <a:spcPct val="65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an arbitrary constant.</a:t>
            </a:r>
          </a:p>
        </p:txBody>
      </p:sp>
      <p:sp>
        <p:nvSpPr>
          <p:cNvPr id="200709" name="Text Box 4"/>
          <p:cNvSpPr txBox="1">
            <a:spLocks noChangeArrowheads="1"/>
          </p:cNvSpPr>
          <p:nvPr/>
        </p:nvSpPr>
        <p:spPr bwMode="auto">
          <a:xfrm>
            <a:off x="6477000" y="159226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 </a:t>
            </a:r>
          </a:p>
        </p:txBody>
      </p:sp>
    </p:spTree>
    <p:extLst>
      <p:ext uri="{BB962C8B-B14F-4D97-AF65-F5344CB8AC3E}">
        <p14:creationId xmlns:p14="http://schemas.microsoft.com/office/powerpoint/2010/main" val="53661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/>
          </p:cNvSpPr>
          <p:nvPr>
            <p:ph type="title"/>
          </p:nvPr>
        </p:nvSpPr>
        <p:spPr>
          <a:xfrm>
            <a:off x="12700" y="609600"/>
            <a:ext cx="5334000" cy="585788"/>
          </a:xfrm>
          <a:solidFill>
            <a:schemeClr val="bg1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ANTIDERIVATIVE FORMULA</a:t>
            </a:r>
          </a:p>
        </p:txBody>
      </p:sp>
      <p:sp>
        <p:nvSpPr>
          <p:cNvPr id="202755" name="Rectangle 3"/>
          <p:cNvSpPr>
            <a:spLocks noGrp="1"/>
          </p:cNvSpPr>
          <p:nvPr>
            <p:ph idx="1"/>
          </p:nvPr>
        </p:nvSpPr>
        <p:spPr>
          <a:xfrm>
            <a:off x="533400" y="1354138"/>
            <a:ext cx="7010400" cy="931862"/>
          </a:xfrm>
        </p:spPr>
        <p:txBody>
          <a:bodyPr/>
          <a:lstStyle/>
          <a:p>
            <a:pPr marL="0" indent="3175" eaLnBrk="1" hangingPunct="1"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Here, we list some particular antiderivatives. </a:t>
            </a:r>
          </a:p>
        </p:txBody>
      </p:sp>
      <p:pic>
        <p:nvPicPr>
          <p:cNvPr id="202756" name="Picture 6" descr="04p3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610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2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/>
          </p:cNvSpPr>
          <p:nvPr>
            <p:ph type="title"/>
          </p:nvPr>
        </p:nvSpPr>
        <p:spPr>
          <a:xfrm>
            <a:off x="228600" y="933450"/>
            <a:ext cx="5334000" cy="585788"/>
          </a:xfrm>
        </p:spPr>
        <p:txBody>
          <a:bodyPr anchor="t"/>
          <a:lstStyle/>
          <a:p>
            <a:pPr eaLnBrk="1" hangingPunct="1"/>
            <a:r>
              <a:rPr lang="en-US" altLang="en-US" sz="25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</a:t>
            </a:r>
          </a:p>
        </p:txBody>
      </p:sp>
      <p:sp>
        <p:nvSpPr>
          <p:cNvPr id="204803" name="Rectangle 3"/>
          <p:cNvSpPr>
            <a:spLocks noGrp="1"/>
          </p:cNvSpPr>
          <p:nvPr>
            <p:ph idx="1"/>
          </p:nvPr>
        </p:nvSpPr>
        <p:spPr>
          <a:xfrm>
            <a:off x="838200" y="1752600"/>
            <a:ext cx="7620000" cy="3656013"/>
          </a:xfrm>
        </p:spPr>
        <p:txBody>
          <a:bodyPr/>
          <a:lstStyle/>
          <a:p>
            <a:pPr marL="0" indent="3175" eaLnBrk="1" hangingPunct="1">
              <a:lnSpc>
                <a:spcPct val="135000"/>
              </a:lnSpc>
              <a:spcBef>
                <a:spcPct val="60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particle moves in a straight line and has acceleration given by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6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+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marL="0" indent="3175" eaLnBrk="1" hangingPunct="1">
              <a:lnSpc>
                <a:spcPct val="135000"/>
              </a:lnSpc>
              <a:spcBef>
                <a:spcPct val="60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initial velocity is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 = -6 cm/s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its initial displacement is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 = 9 cm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135000"/>
              </a:lnSpc>
              <a:spcBef>
                <a:spcPct val="60000"/>
              </a:spcBef>
            </a:pP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its position function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4804" name="Text Box 4"/>
          <p:cNvSpPr txBox="1">
            <a:spLocks noChangeArrowheads="1"/>
          </p:cNvSpPr>
          <p:nvPr/>
        </p:nvSpPr>
        <p:spPr bwMode="auto">
          <a:xfrm>
            <a:off x="6515100" y="998538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8071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ext Box 4"/>
          <p:cNvSpPr txBox="1">
            <a:spLocks noChangeArrowheads="1"/>
          </p:cNvSpPr>
          <p:nvPr/>
        </p:nvSpPr>
        <p:spPr bwMode="auto">
          <a:xfrm>
            <a:off x="6553200" y="6096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</a:t>
            </a:r>
          </a:p>
        </p:txBody>
      </p:sp>
      <p:pic>
        <p:nvPicPr>
          <p:cNvPr id="20685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0" t="37500" r="14861" b="41667"/>
          <a:stretch>
            <a:fillRect/>
          </a:stretch>
        </p:blipFill>
        <p:spPr bwMode="auto">
          <a:xfrm>
            <a:off x="304800" y="1095375"/>
            <a:ext cx="8077200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6" t="53125" r="12518" b="25000"/>
          <a:stretch>
            <a:fillRect/>
          </a:stretch>
        </p:blipFill>
        <p:spPr bwMode="auto">
          <a:xfrm>
            <a:off x="228600" y="3886200"/>
            <a:ext cx="8907463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6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4">
            <a:extLst/>
          </p:cNvPr>
          <p:cNvSpPr>
            <a:spLocks noChangeArrowheads="1"/>
          </p:cNvSpPr>
          <p:nvPr/>
        </p:nvSpPr>
        <p:spPr bwMode="auto">
          <a:xfrm>
            <a:off x="914400" y="990600"/>
            <a:ext cx="7010400" cy="2308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particle moves along the x-axis so that its velocity at time t is given by 3 sin 2t.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Assuming it starts at the origin, where is it at t = π seconds?</a:t>
            </a:r>
          </a:p>
          <a:p>
            <a:pPr eaLnBrk="1" hangingPunct="1">
              <a:defRPr/>
            </a:pPr>
            <a:endParaRPr lang="en-US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0 	b. 3/2		c. ½		d. - 1/2 </a:t>
            </a:r>
          </a:p>
        </p:txBody>
      </p:sp>
      <p:sp>
        <p:nvSpPr>
          <p:cNvPr id="629765" name="Text Box 5"/>
          <p:cNvSpPr txBox="1">
            <a:spLocks noChangeArrowheads="1"/>
          </p:cNvSpPr>
          <p:nvPr/>
        </p:nvSpPr>
        <p:spPr bwMode="auto">
          <a:xfrm>
            <a:off x="898525" y="5065713"/>
            <a:ext cx="1200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Answer: a</a:t>
            </a:r>
          </a:p>
        </p:txBody>
      </p:sp>
    </p:spTree>
    <p:extLst>
      <p:ext uri="{BB962C8B-B14F-4D97-AF65-F5344CB8AC3E}">
        <p14:creationId xmlns:p14="http://schemas.microsoft.com/office/powerpoint/2010/main" val="338826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and Minimum Values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Mean Value Theorem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 and f’’ say about f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Problems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Newton’s Method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Anti-derivatives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1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idx="1"/>
          </p:nvPr>
        </p:nvSpPr>
        <p:spPr>
          <a:xfrm>
            <a:off x="571500" y="1600200"/>
            <a:ext cx="7429500" cy="41148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be approximated by the differential</a:t>
            </a:r>
          </a:p>
          <a:p>
            <a:pPr algn="ctr" eaLnBrk="1" hangingPunct="1">
              <a:lnSpc>
                <a:spcPct val="125000"/>
              </a:lnSpc>
              <a:buFontTx/>
              <a:buNone/>
            </a:pPr>
            <a:r>
              <a:rPr lang="en-US" altLang="en-US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dV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r>
              <a:rPr lang="el-GR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endParaRPr lang="en-US" altLang="en-US" sz="2800" i="1" baseline="30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21 and </a:t>
            </a:r>
            <a:r>
              <a:rPr lang="en-US" altLang="en-US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0.05, this becomes: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en-US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dV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  <a:r>
              <a:rPr lang="el-GR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(21)</a:t>
            </a:r>
            <a:r>
              <a:rPr lang="en-US" altLang="en-US" sz="2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 ≈ 277</a:t>
            </a:r>
          </a:p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 error in the calculated volume </a:t>
            </a:r>
            <a:b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about 277 cm</a:t>
            </a:r>
            <a:r>
              <a:rPr lang="en-US" altLang="en-US" sz="28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577850" y="384175"/>
            <a:ext cx="80327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E45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6477000" y="88106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571500" y="744538"/>
            <a:ext cx="335597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DIFFERENTIALS</a:t>
            </a:r>
          </a:p>
        </p:txBody>
      </p:sp>
    </p:spTree>
    <p:extLst>
      <p:ext uri="{BB962C8B-B14F-4D97-AF65-F5344CB8AC3E}">
        <p14:creationId xmlns:p14="http://schemas.microsoft.com/office/powerpoint/2010/main" val="248585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idx="1"/>
          </p:nvPr>
        </p:nvSpPr>
        <p:spPr>
          <a:xfrm>
            <a:off x="381000" y="1752600"/>
            <a:ext cx="8572500" cy="4078288"/>
          </a:xfrm>
        </p:spPr>
        <p:txBody>
          <a:bodyPr/>
          <a:lstStyle/>
          <a:p>
            <a:pPr marL="0" indent="3175" eaLnBrk="1" hangingPunct="1">
              <a:lnSpc>
                <a:spcPct val="120000"/>
              </a:lnSpc>
              <a:buFontTx/>
              <a:buNone/>
            </a:pPr>
            <a:r>
              <a:rPr lang="en-US" altLang="en-US" sz="2800" b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error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computed by dividing the error by the total volume:</a:t>
            </a:r>
          </a:p>
          <a:p>
            <a:pPr marL="0" indent="3175" eaLnBrk="1" hangingPunct="1">
              <a:lnSpc>
                <a:spcPct val="120000"/>
              </a:lnSpc>
              <a:buFontTx/>
              <a:buNone/>
            </a:pP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lnSpc>
                <a:spcPct val="120000"/>
              </a:lnSpc>
              <a:buFontTx/>
              <a:buNone/>
            </a:pP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lnSpc>
                <a:spcPct val="120000"/>
              </a:lnSpc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Thus, the relative error in the volume is about three times the relative error in the radius.</a:t>
            </a:r>
          </a:p>
        </p:txBody>
      </p:sp>
      <p:graphicFrame>
        <p:nvGraphicFramePr>
          <p:cNvPr id="67587" name="Object 3"/>
          <p:cNvGraphicFramePr>
            <a:graphicFrameLocks noChangeAspect="1"/>
          </p:cNvGraphicFramePr>
          <p:nvPr/>
        </p:nvGraphicFramePr>
        <p:xfrm>
          <a:off x="2835275" y="2965450"/>
          <a:ext cx="30321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Equation" r:id="rId4" imgW="1676400" imgH="457200" progId="Equation.DSMT4">
                  <p:embed/>
                </p:oleObj>
              </mc:Choice>
              <mc:Fallback>
                <p:oleObj name="Equation" r:id="rId4" imgW="1676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2965450"/>
                        <a:ext cx="30321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381000" y="738188"/>
            <a:ext cx="4346575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 ERROR</a:t>
            </a:r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6934200" y="99536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19507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idx="1"/>
          </p:nvPr>
        </p:nvSpPr>
        <p:spPr>
          <a:xfrm>
            <a:off x="381000" y="1981200"/>
            <a:ext cx="8305800" cy="3292475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Bef>
                <a:spcPct val="35000"/>
              </a:spcBef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example, the relative error in the radius is approximately </a:t>
            </a:r>
            <a:r>
              <a:rPr lang="en-US" altLang="en-US" sz="2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0.05/21 ≈ 0.0024  and it produces a relative error of about 0.007 in the volume.</a:t>
            </a:r>
          </a:p>
          <a:p>
            <a:pPr eaLnBrk="1" hangingPunct="1">
              <a:lnSpc>
                <a:spcPct val="125000"/>
              </a:lnSpc>
              <a:spcBef>
                <a:spcPct val="35000"/>
              </a:spcBef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errors could also be expressed as  percentage errors</a:t>
            </a:r>
            <a:r>
              <a:rPr lang="en-US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0.24% in the radius and 0.7% in the volume.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577850" y="384175"/>
            <a:ext cx="80327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E45C00"/>
              </a:solidFill>
            </a:endParaRP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6858000" y="10287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Note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187325" y="914400"/>
            <a:ext cx="43465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RELATIVE ERROR</a:t>
            </a:r>
          </a:p>
        </p:txBody>
      </p:sp>
    </p:spTree>
    <p:extLst>
      <p:ext uri="{BB962C8B-B14F-4D97-AF65-F5344CB8AC3E}">
        <p14:creationId xmlns:p14="http://schemas.microsoft.com/office/powerpoint/2010/main" val="191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/>
          </p:cNvSpPr>
          <p:nvPr>
            <p:ph idx="1"/>
          </p:nvPr>
        </p:nvSpPr>
        <p:spPr>
          <a:xfrm>
            <a:off x="266700" y="1752600"/>
            <a:ext cx="8572500" cy="38623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ladder 10 </a:t>
            </a:r>
            <a:r>
              <a:rPr lang="en-US" alt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alt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long rests against a vertical wall. If the bottom of the ladder slides away from the wall at a rate of 1 </a:t>
            </a:r>
            <a:r>
              <a:rPr lang="en-US" alt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alt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/s, how fast is the top of the ladder sliding down the wall when the bottom of the ladder is 6 </a:t>
            </a:r>
            <a:r>
              <a:rPr lang="en-US" alt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alt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wall?</a:t>
            </a: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6781800" y="990600"/>
            <a:ext cx="2819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6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22263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3">
            <a:extLst/>
          </p:cNvPr>
          <p:cNvSpPr>
            <a:spLocks noGrp="1" noChangeArrowheads="1"/>
          </p:cNvSpPr>
          <p:nvPr>
            <p:ph idx="1"/>
          </p:nvPr>
        </p:nvSpPr>
        <p:spPr>
          <a:xfrm>
            <a:off x="503238" y="1223963"/>
            <a:ext cx="8359775" cy="5549900"/>
          </a:xfrm>
          <a:extLst/>
        </p:spPr>
        <p:txBody>
          <a:bodyPr rtlCol="0">
            <a:normAutofit/>
          </a:bodyPr>
          <a:lstStyle/>
          <a:p>
            <a:pPr marL="0" indent="3175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600" b="1" dirty="0" smtClean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first draw a diagram and label it as in the figure.</a:t>
            </a:r>
          </a:p>
          <a:p>
            <a:pPr lvl="1" indent="-233363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2600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sz="26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feet be the distance from the bottom of the ladder to the wall and</a:t>
            </a:r>
            <a:r>
              <a:rPr lang="en-US" sz="26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feet the distance from the top of the ladder to the ground.</a:t>
            </a:r>
          </a:p>
          <a:p>
            <a:pPr lvl="1" indent="-233363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endParaRPr lang="en-US" sz="26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33363" eaLnBrk="1" fontAlgn="auto" hangingPunct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</a:t>
            </a:r>
            <a:r>
              <a:rPr lang="en-US" sz="26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6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b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functions of </a:t>
            </a:r>
            <a:r>
              <a:rPr lang="en-US" sz="26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(time, measured in</a:t>
            </a:r>
            <a:b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seconds).</a:t>
            </a: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5715000" y="3167063"/>
            <a:ext cx="2895600" cy="2928937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7135813" y="76041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2</a:t>
            </a:r>
          </a:p>
        </p:txBody>
      </p:sp>
      <p:pic>
        <p:nvPicPr>
          <p:cNvPr id="20484" name="Picture 6" descr="0309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3505200"/>
            <a:ext cx="26098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93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/>
          </p:cNvSpPr>
          <p:nvPr>
            <p:ph idx="1"/>
          </p:nvPr>
        </p:nvSpPr>
        <p:spPr>
          <a:xfrm>
            <a:off x="533400" y="1658938"/>
            <a:ext cx="3962400" cy="40386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given that</a:t>
            </a:r>
          </a:p>
          <a:p>
            <a:pPr eaLnBrk="1" hangingPunct="1">
              <a:buFontTx/>
              <a:buNone/>
            </a:pPr>
            <a:r>
              <a:rPr lang="en-US" alt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dx 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 </a:t>
            </a:r>
            <a:r>
              <a:rPr lang="en-US" alt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</a:t>
            </a:r>
          </a:p>
          <a:p>
            <a:pPr eaLnBrk="1" hangingPunct="1"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we are asked </a:t>
            </a:r>
          </a:p>
          <a:p>
            <a:pPr eaLnBrk="1" hangingPunct="1"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find </a:t>
            </a:r>
            <a:r>
              <a:rPr lang="en-US" altLang="en-US" sz="3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alt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</a:p>
          <a:p>
            <a:pPr eaLnBrk="1" hangingPunct="1">
              <a:buFontTx/>
              <a:buNone/>
            </a:pPr>
            <a:r>
              <a:rPr lang="en-US" altLang="en-US" sz="3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 ft.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7086600" y="8382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2</a:t>
            </a:r>
          </a:p>
        </p:txBody>
      </p:sp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4989513" y="1663700"/>
            <a:ext cx="3819525" cy="36957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40965" name="Picture 6" descr="0309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25" y="1658938"/>
            <a:ext cx="3540125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12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idx="1"/>
          </p:nvPr>
        </p:nvSpPr>
        <p:spPr>
          <a:xfrm>
            <a:off x="571500" y="1524000"/>
            <a:ext cx="8572500" cy="167005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alt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problem, the relationship between </a:t>
            </a:r>
            <a:br>
              <a:rPr lang="en-US" alt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given by the Pythagorean Theorem: </a:t>
            </a:r>
            <a:r>
              <a:rPr lang="en-US" alt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4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y</a:t>
            </a:r>
            <a:r>
              <a:rPr lang="en-US" altLang="en-US" sz="34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100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7162800" y="90646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2</a:t>
            </a:r>
          </a:p>
        </p:txBody>
      </p:sp>
      <p:pic>
        <p:nvPicPr>
          <p:cNvPr id="43012" name="Picture 5" descr="0309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01950"/>
            <a:ext cx="270351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5867400" y="2743200"/>
            <a:ext cx="3048000" cy="29718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2990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/>
          </p:cNvSpPr>
          <p:nvPr>
            <p:ph idx="1"/>
          </p:nvPr>
        </p:nvSpPr>
        <p:spPr>
          <a:xfrm>
            <a:off x="228600" y="1447800"/>
            <a:ext cx="8572500" cy="4267200"/>
          </a:xfrm>
        </p:spPr>
        <p:txBody>
          <a:bodyPr/>
          <a:lstStyle/>
          <a:p>
            <a:pPr marL="0" indent="3175" eaLnBrk="1" hangingPunct="1">
              <a:buFontTx/>
              <a:buNone/>
            </a:pP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Differentiating each side with respect to </a:t>
            </a:r>
            <a:r>
              <a:rPr lang="en-US" altLang="en-US" sz="25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Chain Rule, we have:</a:t>
            </a:r>
          </a:p>
          <a:p>
            <a:pPr marL="0" indent="3175" eaLnBrk="1" hangingPunct="1">
              <a:buFontTx/>
              <a:buNone/>
            </a:pPr>
            <a:endParaRPr lang="en-US" altLang="en-US" sz="25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buFontTx/>
              <a:buNone/>
            </a:pPr>
            <a:endParaRPr lang="en-US" altLang="en-US" sz="25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231775" eaLnBrk="1" hangingPunct="1"/>
            <a:endParaRPr lang="en-US" altLang="en-US" sz="25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8513" lvl="1" indent="-231775" eaLnBrk="1" hangingPunct="1"/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Solving this equation for the desired rate, </a:t>
            </a:r>
            <a:b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obtain:</a:t>
            </a:r>
          </a:p>
        </p:txBody>
      </p:sp>
      <p:graphicFrame>
        <p:nvGraphicFramePr>
          <p:cNvPr id="44035" name="Object 4"/>
          <p:cNvGraphicFramePr>
            <a:graphicFrameLocks noChangeAspect="1"/>
          </p:cNvGraphicFramePr>
          <p:nvPr/>
        </p:nvGraphicFramePr>
        <p:xfrm>
          <a:off x="2932113" y="2133600"/>
          <a:ext cx="25146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4" imgW="1117115" imgH="393529" progId="Equation.DSMT4">
                  <p:embed/>
                </p:oleObj>
              </mc:Choice>
              <mc:Fallback>
                <p:oleObj name="Equation" r:id="rId4" imgW="111711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3" y="2133600"/>
                        <a:ext cx="25146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5"/>
          <p:cNvGraphicFramePr>
            <a:graphicFrameLocks noChangeAspect="1"/>
          </p:cNvGraphicFramePr>
          <p:nvPr/>
        </p:nvGraphicFramePr>
        <p:xfrm>
          <a:off x="3200400" y="4419600"/>
          <a:ext cx="163671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6" imgW="774364" imgH="418918" progId="Equation.DSMT4">
                  <p:embed/>
                </p:oleObj>
              </mc:Choice>
              <mc:Fallback>
                <p:oleObj name="Equation" r:id="rId6" imgW="774364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419600"/>
                        <a:ext cx="163671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7010400" y="969963"/>
            <a:ext cx="28194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5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26191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>
            <a:extLst/>
          </p:cNvPr>
          <p:cNvSpPr>
            <a:spLocks noGrp="1" noChangeArrowheads="1"/>
          </p:cNvSpPr>
          <p:nvPr>
            <p:ph idx="1"/>
          </p:nvPr>
        </p:nvSpPr>
        <p:spPr>
          <a:xfrm>
            <a:off x="546100" y="1447800"/>
            <a:ext cx="8572500" cy="4294188"/>
          </a:xfrm>
          <a:extLst/>
        </p:spPr>
        <p:txBody>
          <a:bodyPr rtlCol="0">
            <a:noAutofit/>
          </a:bodyPr>
          <a:lstStyle/>
          <a:p>
            <a:pPr marL="0" indent="3175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Pythagorean Theorem gives 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and so, substituting these values and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dx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we have:</a:t>
            </a:r>
          </a:p>
          <a:p>
            <a:pPr marL="0" indent="3175" eaLnBrk="1" fontAlgn="auto" hangingPunct="1">
              <a:spcAft>
                <a:spcPts val="0"/>
              </a:spcAft>
              <a:buFontTx/>
              <a:buNone/>
              <a:defRPr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987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33363" eaLnBrk="1" fontAlgn="auto" hangingPunct="1">
              <a:spcAft>
                <a:spcPts val="0"/>
              </a:spcAft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</a:t>
            </a:r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negative means that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from the top of the ladder to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ground is decreasing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rate of ¾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/s.</a:t>
            </a:r>
          </a:p>
          <a:p>
            <a:pPr lvl="1" indent="-233363" eaLnBrk="1" fontAlgn="auto" hangingPunct="1">
              <a:spcAft>
                <a:spcPts val="0"/>
              </a:spcAft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is, the top of the ladder is sliding down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wall at a rate of ¾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/s.</a:t>
            </a:r>
          </a:p>
        </p:txBody>
      </p:sp>
      <p:graphicFrame>
        <p:nvGraphicFramePr>
          <p:cNvPr id="46083" name="Object 4"/>
          <p:cNvGraphicFramePr>
            <a:graphicFrameLocks noChangeAspect="1"/>
          </p:cNvGraphicFramePr>
          <p:nvPr/>
        </p:nvGraphicFramePr>
        <p:xfrm>
          <a:off x="2743200" y="3124200"/>
          <a:ext cx="28194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4" imgW="1409700" imgH="393700" progId="Equation.3">
                  <p:embed/>
                </p:oleObj>
              </mc:Choice>
              <mc:Fallback>
                <p:oleObj name="Equation" r:id="rId4" imgW="1409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124200"/>
                        <a:ext cx="28194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7162800" y="9906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6476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457200" y="1343025"/>
            <a:ext cx="8458200" cy="507841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 Related Rates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 Linear Approximations and Differentials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4.3. Maxima and minima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 The Mean value theorem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4.5. Derivatives and the shapes of Graphs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4.6. Limits at Infinity and Asymptotes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4.7. Applied Optimization Problems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4.9. Newton</a:t>
            </a:r>
            <a:r>
              <a:rPr lang="ja-JP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Method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4.10. </a:t>
            </a:r>
            <a:r>
              <a:rPr lang="en-US" altLang="en-US" sz="2400" b="1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Antiderivatives</a:t>
            </a:r>
            <a:endParaRPr lang="en-US" altLang="en-US" sz="24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3352800" y="762000"/>
            <a:ext cx="1941513" cy="579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FF0000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60548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of a ladder slides down a vertical wall at a rate of 0.15 m/s. At the moment when the bottom of the ladder is 3 m from the wall, it slides away from the wall at a rate of 0.2 m/s. How long is the ladder?</a:t>
            </a:r>
          </a:p>
          <a:p>
            <a:pPr marL="571500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sides of a triangle are 4 m and 5 m in length and the angle between them is increasing at a rate of 0.06 rad/s. Find the rate at which the area of the triangle is increasing when the angle between the sides of ﬁxed length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/3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457200">
              <a:buFont typeface="Arial" pitchFamily="34" charset="0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differentials to estimate the amount of paint needed to apply a coat of paint 0.05 cm thick to a hemispherical dome with diameter 50 m.</a:t>
            </a:r>
          </a:p>
          <a:p>
            <a:pPr marL="571500" indent="-4572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0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381000" y="1438275"/>
            <a:ext cx="845820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en-US" altLang="en-US" sz="3600" b="1">
                <a:solidFill>
                  <a:srgbClr val="E4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Approximations  and Differentials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609600" y="36576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en-US" altLang="en-US" sz="2800">
              <a:solidFill>
                <a:srgbClr val="800000"/>
              </a:solidFill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28600" y="3886200"/>
            <a:ext cx="868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en-US" altLang="en-US" sz="1800">
              <a:solidFill>
                <a:srgbClr val="800000"/>
              </a:solidFill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85800" y="3429000"/>
            <a:ext cx="81534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600">
                <a:solidFill>
                  <a:srgbClr val="800000"/>
                </a:solidFill>
              </a:rPr>
              <a:t>In this section, we will learn about: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altLang="en-US" sz="2600">
                <a:solidFill>
                  <a:srgbClr val="800000"/>
                </a:solidFill>
              </a:rPr>
              <a:t>Linear approximations and differentials 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altLang="en-US" sz="2600">
                <a:solidFill>
                  <a:srgbClr val="800000"/>
                </a:solidFill>
              </a:rPr>
              <a:t>and their applications.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390525" y="738188"/>
            <a:ext cx="6629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APPLICATIONS OF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9173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ChangeArrowheads="1"/>
          </p:cNvSpPr>
          <p:nvPr/>
        </p:nvSpPr>
        <p:spPr bwMode="auto">
          <a:xfrm>
            <a:off x="274638" y="4525963"/>
            <a:ext cx="4160837" cy="639762"/>
          </a:xfrm>
          <a:prstGeom prst="rect">
            <a:avLst/>
          </a:prstGeom>
          <a:solidFill>
            <a:srgbClr val="EEF7F8"/>
          </a:solidFill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0179" name="Rectangle 2"/>
          <p:cNvSpPr>
            <a:spLocks noGrp="1"/>
          </p:cNvSpPr>
          <p:nvPr>
            <p:ph idx="1"/>
          </p:nvPr>
        </p:nvSpPr>
        <p:spPr>
          <a:xfrm>
            <a:off x="249238" y="2057400"/>
            <a:ext cx="8572500" cy="5865813"/>
          </a:xfrm>
        </p:spPr>
        <p:txBody>
          <a:bodyPr/>
          <a:lstStyle/>
          <a:p>
            <a:pPr marL="119063" indent="-119063" eaLnBrk="1" hangingPunct="1">
              <a:lnSpc>
                <a:spcPct val="125000"/>
              </a:lnSpc>
              <a:buFontTx/>
              <a:buNone/>
            </a:pP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tangent line at (</a:t>
            </a:r>
            <a:r>
              <a:rPr lang="en-US" altLang="en-US" sz="25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5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5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 as an approximation to the curve </a:t>
            </a:r>
            <a:r>
              <a:rPr lang="en-US" altLang="en-US" sz="25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5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5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when </a:t>
            </a:r>
            <a:r>
              <a:rPr lang="en-US" altLang="en-US" sz="25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near </a:t>
            </a:r>
            <a:r>
              <a:rPr lang="en-US" altLang="en-US" sz="25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92100" lvl="1" indent="-58738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equation of </a:t>
            </a:r>
            <a:b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tangent line is </a:t>
            </a:r>
          </a:p>
          <a:p>
            <a:pPr marL="292100" lvl="1" indent="-58738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endParaRPr lang="en-US" altLang="en-US" sz="25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100" lvl="1" indent="-58738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en-US" sz="250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L(x) = </a:t>
            </a:r>
            <a:r>
              <a:rPr lang="en-US" altLang="en-US" sz="2500" i="1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50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500" i="1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50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500" i="1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50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en-US" sz="2500" i="1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500" i="1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50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500" i="1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ja-JP" sz="250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ja-JP" sz="2500" i="1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50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ja-JP" sz="2500" i="1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ja-JP" sz="250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2500" smtClean="0">
              <a:solidFill>
                <a:srgbClr val="A500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0" name="Text Box 3"/>
          <p:cNvSpPr txBox="1">
            <a:spLocks noChangeArrowheads="1"/>
          </p:cNvSpPr>
          <p:nvPr/>
        </p:nvSpPr>
        <p:spPr bwMode="auto">
          <a:xfrm>
            <a:off x="249238" y="1044575"/>
            <a:ext cx="80041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LINEAR APPROXIMATIONS</a:t>
            </a:r>
          </a:p>
        </p:txBody>
      </p:sp>
      <p:sp>
        <p:nvSpPr>
          <p:cNvPr id="50181" name="Rectangle 4"/>
          <p:cNvSpPr>
            <a:spLocks noChangeArrowheads="1"/>
          </p:cNvSpPr>
          <p:nvPr/>
        </p:nvSpPr>
        <p:spPr bwMode="auto">
          <a:xfrm>
            <a:off x="5181600" y="2773363"/>
            <a:ext cx="3792538" cy="35052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50182" name="Picture 5" descr="031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124200"/>
            <a:ext cx="34877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1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idx="1"/>
          </p:nvPr>
        </p:nvSpPr>
        <p:spPr>
          <a:xfrm>
            <a:off x="592138" y="2438400"/>
            <a:ext cx="8088312" cy="2503488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approximation</a:t>
            </a:r>
          </a:p>
          <a:p>
            <a:pPr algn="ctr" eaLnBrk="1" hangingPunct="1">
              <a:spcBef>
                <a:spcPct val="40000"/>
              </a:spcBef>
              <a:buFontTx/>
              <a:buNone/>
            </a:pP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≈ </a:t>
            </a: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ja-JP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ja-JP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L(x)</a:t>
            </a:r>
          </a:p>
          <a:p>
            <a:pPr eaLnBrk="1" hangingPunct="1">
              <a:spcBef>
                <a:spcPct val="40000"/>
              </a:spcBef>
              <a:buFontTx/>
              <a:buNone/>
            </a:pPr>
            <a:r>
              <a:rPr lang="en-US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called the linear approximation of </a:t>
            </a:r>
            <a:r>
              <a:rPr lang="en-US" altLang="en-US" sz="28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en-US" sz="28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592138" y="1293813"/>
            <a:ext cx="44989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LINEAR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5661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idx="1"/>
          </p:nvPr>
        </p:nvSpPr>
        <p:spPr>
          <a:xfrm>
            <a:off x="609600" y="2103438"/>
            <a:ext cx="8382000" cy="3565525"/>
          </a:xfrm>
        </p:spPr>
        <p:txBody>
          <a:bodyPr>
            <a:normAutofit/>
          </a:bodyPr>
          <a:lstStyle/>
          <a:p>
            <a:pPr eaLnBrk="1" hangingPunct="1">
              <a:lnSpc>
                <a:spcPct val="135000"/>
              </a:lnSpc>
              <a:spcBef>
                <a:spcPct val="40000"/>
              </a:spcBef>
              <a:buFontTx/>
              <a:buNone/>
            </a:pPr>
            <a:r>
              <a:rPr lang="en-US" altLang="en-US" sz="28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linearization of the function</a:t>
            </a:r>
            <a:br>
              <a:rPr lang="en-US" altLang="en-US" sz="28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8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en-US" sz="28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8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 and use it to approximate the numbers                            </a:t>
            </a:r>
          </a:p>
          <a:p>
            <a:pPr eaLnBrk="1" hangingPunct="1">
              <a:lnSpc>
                <a:spcPct val="135000"/>
              </a:lnSpc>
              <a:spcBef>
                <a:spcPct val="40000"/>
              </a:spcBef>
              <a:buFontTx/>
              <a:buNone/>
            </a:pPr>
            <a:endParaRPr lang="en-US" altLang="en-US" sz="28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35000"/>
              </a:lnSpc>
              <a:spcBef>
                <a:spcPct val="40000"/>
              </a:spcBef>
              <a:buFontTx/>
              <a:buNone/>
            </a:pPr>
            <a:r>
              <a:rPr lang="en-US" altLang="en-US" sz="28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these approximations overestimates or underestimates?</a:t>
            </a:r>
          </a:p>
        </p:txBody>
      </p:sp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6400800" y="2166938"/>
          <a:ext cx="1676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4" imgW="888614" imgH="241195" progId="Equation.DSMT4">
                  <p:embed/>
                </p:oleObj>
              </mc:Choice>
              <mc:Fallback>
                <p:oleObj name="Equation" r:id="rId4" imgW="888614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166938"/>
                        <a:ext cx="16764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838200" y="3452813"/>
          <a:ext cx="20066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6" imgW="1117600" imgH="241300" progId="Equation.DSMT4">
                  <p:embed/>
                </p:oleObj>
              </mc:Choice>
              <mc:Fallback>
                <p:oleObj name="Equation" r:id="rId6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452813"/>
                        <a:ext cx="200660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7313613" y="911225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1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152400" y="838200"/>
            <a:ext cx="42703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LINEAR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38119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idx="1"/>
          </p:nvPr>
        </p:nvSpPr>
        <p:spPr>
          <a:xfrm>
            <a:off x="396875" y="1484313"/>
            <a:ext cx="8572500" cy="1201737"/>
          </a:xfrm>
        </p:spPr>
        <p:txBody>
          <a:bodyPr/>
          <a:lstStyle/>
          <a:p>
            <a:pPr eaLnBrk="1" hangingPunct="1">
              <a:lnSpc>
                <a:spcPct val="125000"/>
              </a:lnSpc>
              <a:buFontTx/>
              <a:buNone/>
            </a:pPr>
            <a:r>
              <a:rPr lang="en-US" altLang="en-US" sz="28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Putting these values into Equation 2, we see that the linearization is:</a:t>
            </a:r>
          </a:p>
        </p:txBody>
      </p:sp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400050" y="2798763"/>
          <a:ext cx="3668713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4" imgW="1536700" imgH="850900" progId="Equation.DSMT4">
                  <p:embed/>
                </p:oleObj>
              </mc:Choice>
              <mc:Fallback>
                <p:oleObj name="Equation" r:id="rId4" imgW="1536700" imgH="850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2798763"/>
                        <a:ext cx="3668713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6553200" y="417513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6553200" y="446088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6934200" y="10556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1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168275" y="762000"/>
            <a:ext cx="427037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LINEAR APPROXIMATIONS</a:t>
            </a: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4283075" y="3144838"/>
            <a:ext cx="4411663" cy="29400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56329" name="Picture 9" descr="0310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3257550"/>
            <a:ext cx="42195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1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106" name="Rectangle 10"/>
          <p:cNvSpPr>
            <a:spLocks noChangeArrowheads="1"/>
          </p:cNvSpPr>
          <p:nvPr/>
        </p:nvSpPr>
        <p:spPr bwMode="auto">
          <a:xfrm>
            <a:off x="227013" y="3841750"/>
            <a:ext cx="4070350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8371" name="Rectangle 2"/>
          <p:cNvSpPr>
            <a:spLocks noGrp="1"/>
          </p:cNvSpPr>
          <p:nvPr>
            <p:ph idx="1"/>
          </p:nvPr>
        </p:nvSpPr>
        <p:spPr>
          <a:xfrm>
            <a:off x="11113" y="1209675"/>
            <a:ext cx="8572500" cy="215265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US" altLang="en-US" sz="24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corresponding linear approximation is: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 (when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near 1)</a:t>
            </a:r>
          </a:p>
          <a:p>
            <a:pPr eaLnBrk="1" hangingPunct="1">
              <a:buFontTx/>
              <a:buNone/>
            </a:pPr>
            <a:endParaRPr lang="en-US" altLang="en-US" sz="24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particular, we have:</a:t>
            </a:r>
          </a:p>
        </p:txBody>
      </p:sp>
      <p:graphicFrame>
        <p:nvGraphicFramePr>
          <p:cNvPr id="900099" name="Object 3"/>
          <p:cNvGraphicFramePr>
            <a:graphicFrameLocks noChangeAspect="1"/>
          </p:cNvGraphicFramePr>
          <p:nvPr/>
        </p:nvGraphicFramePr>
        <p:xfrm>
          <a:off x="609600" y="3552825"/>
          <a:ext cx="2773363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Equation" r:id="rId4" imgW="1689100" imgH="812800" progId="Equation.DSMT4">
                  <p:embed/>
                </p:oleObj>
              </mc:Choice>
              <mc:Fallback>
                <p:oleObj name="Equation" r:id="rId4" imgW="1689100" imgH="812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552825"/>
                        <a:ext cx="2773363" cy="155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Object 4"/>
          <p:cNvGraphicFramePr>
            <a:graphicFrameLocks noChangeAspect="1"/>
          </p:cNvGraphicFramePr>
          <p:nvPr/>
        </p:nvGraphicFramePr>
        <p:xfrm>
          <a:off x="5562600" y="1555750"/>
          <a:ext cx="18288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6" imgW="939392" imgH="393529" progId="Equation.DSMT4">
                  <p:embed/>
                </p:oleObj>
              </mc:Choice>
              <mc:Fallback>
                <p:oleObj name="Equation" r:id="rId6" imgW="939392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555750"/>
                        <a:ext cx="18288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4" name="Text Box 5"/>
          <p:cNvSpPr txBox="1">
            <a:spLocks noChangeArrowheads="1"/>
          </p:cNvSpPr>
          <p:nvPr/>
        </p:nvSpPr>
        <p:spPr bwMode="auto">
          <a:xfrm>
            <a:off x="7162800" y="752475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1</a:t>
            </a:r>
          </a:p>
        </p:txBody>
      </p:sp>
      <p:sp>
        <p:nvSpPr>
          <p:cNvPr id="58375" name="Text Box 6"/>
          <p:cNvSpPr txBox="1">
            <a:spLocks noChangeArrowheads="1"/>
          </p:cNvSpPr>
          <p:nvPr/>
        </p:nvSpPr>
        <p:spPr bwMode="auto">
          <a:xfrm>
            <a:off x="247650" y="733425"/>
            <a:ext cx="42703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LINEAR APPROXIMATIONS</a:t>
            </a: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3765550" y="3421063"/>
            <a:ext cx="4689475" cy="2735262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58377" name="Picture 9" descr="03100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3525838"/>
            <a:ext cx="4454525" cy="25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0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0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010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/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325563"/>
            <a:ext cx="2971800" cy="49355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rtlCol="0">
            <a:normAutofit fontScale="92500" lnSpcReduction="10000"/>
          </a:bodyPr>
          <a:lstStyle/>
          <a:p>
            <a:pPr marL="0" indent="3175" eaLnBrk="1" fontAlgn="auto" hangingPunct="1">
              <a:lnSpc>
                <a:spcPct val="120000"/>
              </a:lnSpc>
              <a:spcAft>
                <a:spcPts val="0"/>
              </a:spcAft>
              <a:buFontTx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at the table and the figure. 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tangent line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good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estimates if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b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close to 1.</a:t>
            </a:r>
          </a:p>
          <a:p>
            <a:pPr marL="45720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fontAlgn="auto" hangingPunct="1"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decreases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farther away from 1.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577850" y="384175"/>
            <a:ext cx="80327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rgbClr val="E45C00"/>
              </a:solidFill>
            </a:endParaRP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23850" y="709613"/>
            <a:ext cx="4270375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3300"/>
                </a:solidFill>
              </a:rPr>
              <a:t>LINEAR APPROXIMATIONS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3448050" y="1325563"/>
            <a:ext cx="5162550" cy="4935537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60422" name="Picture 6" descr="031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1497013"/>
            <a:ext cx="419576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7" descr="03p2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706813"/>
            <a:ext cx="46482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2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ChangeArrowheads="1"/>
          </p:cNvSpPr>
          <p:nvPr/>
        </p:nvSpPr>
        <p:spPr bwMode="auto">
          <a:xfrm>
            <a:off x="2743200" y="2357438"/>
            <a:ext cx="3657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3010" name="Text Box 16">
            <a:extLst/>
          </p:cNvPr>
          <p:cNvSpPr txBox="1">
            <a:spLocks noChangeArrowheads="1"/>
          </p:cNvSpPr>
          <p:nvPr/>
        </p:nvSpPr>
        <p:spPr bwMode="auto">
          <a:xfrm>
            <a:off x="584200" y="1300163"/>
            <a:ext cx="8331200" cy="708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2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linear approximation to of the function                             at </a:t>
            </a:r>
          </a:p>
          <a:p>
            <a:pPr eaLnBrk="1" hangingPunct="1">
              <a:defRPr/>
            </a:pPr>
            <a:r>
              <a:rPr lang="en-US" sz="2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a=3 to approximate the numbers. Select the correct ones.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5791200" y="1287463"/>
          <a:ext cx="1600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Equation" r:id="rId3" imgW="876300" imgH="241300" progId="Equation.DSMT4">
                  <p:embed/>
                </p:oleObj>
              </mc:Choice>
              <mc:Fallback>
                <p:oleObj name="Equation" r:id="rId3" imgW="876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287463"/>
                        <a:ext cx="16002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Rectangle 19"/>
          <p:cNvSpPr>
            <a:spLocks noChangeArrowheads="1"/>
          </p:cNvSpPr>
          <p:nvPr/>
        </p:nvSpPr>
        <p:spPr bwMode="auto">
          <a:xfrm>
            <a:off x="3127375" y="3170238"/>
            <a:ext cx="28908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2470" name="Rectangle 31"/>
          <p:cNvSpPr>
            <a:spLocks noChangeArrowheads="1"/>
          </p:cNvSpPr>
          <p:nvPr/>
        </p:nvSpPr>
        <p:spPr bwMode="auto">
          <a:xfrm>
            <a:off x="3127375" y="3170238"/>
            <a:ext cx="28908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62471" name="Object 30"/>
          <p:cNvGraphicFramePr>
            <a:graphicFrameLocks noChangeAspect="1"/>
          </p:cNvGraphicFramePr>
          <p:nvPr/>
        </p:nvGraphicFramePr>
        <p:xfrm>
          <a:off x="1295400" y="2774950"/>
          <a:ext cx="20129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Equation" r:id="rId5" imgW="977900" imgH="228600" progId="Equation.DSMT4">
                  <p:embed/>
                </p:oleObj>
              </mc:Choice>
              <mc:Fallback>
                <p:oleObj name="Equation" r:id="rId5" imgW="977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74950"/>
                        <a:ext cx="20129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2" name="Rectangle 43"/>
          <p:cNvSpPr>
            <a:spLocks noChangeArrowheads="1"/>
          </p:cNvSpPr>
          <p:nvPr/>
        </p:nvSpPr>
        <p:spPr bwMode="auto">
          <a:xfrm>
            <a:off x="3127375" y="3170238"/>
            <a:ext cx="28908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62473" name="Object 74"/>
          <p:cNvGraphicFramePr>
            <a:graphicFrameLocks noGrp="1" noChangeAspect="1"/>
          </p:cNvGraphicFramePr>
          <p:nvPr>
            <p:ph sz="half" idx="1"/>
          </p:nvPr>
        </p:nvGraphicFramePr>
        <p:xfrm>
          <a:off x="1295400" y="3686175"/>
          <a:ext cx="201295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Equation" r:id="rId7" imgW="1054100" imgH="228600" progId="Equation.DSMT4">
                  <p:embed/>
                </p:oleObj>
              </mc:Choice>
              <mc:Fallback>
                <p:oleObj name="Equation" r:id="rId7" imgW="1054100" imgH="2286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86175"/>
                        <a:ext cx="201295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7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99138" y="2755900"/>
          <a:ext cx="1744662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MathType 5.0 Equation" r:id="rId9" imgW="990600" imgH="228600" progId="Equation.DSMT4">
                  <p:embed/>
                </p:oleObj>
              </mc:Choice>
              <mc:Fallback>
                <p:oleObj name="MathType 5.0 Equation" r:id="rId9" imgW="990600" imgH="2286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9138" y="2755900"/>
                        <a:ext cx="1744662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7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910263" y="3905250"/>
          <a:ext cx="18145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Equation" r:id="rId11" imgW="1079500" imgH="228600" progId="Equation.3">
                  <p:embed/>
                </p:oleObj>
              </mc:Choice>
              <mc:Fallback>
                <p:oleObj name="Equation" r:id="rId11" imgW="10795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0263" y="3905250"/>
                        <a:ext cx="1814512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6" name="Text Box 82"/>
          <p:cNvSpPr txBox="1">
            <a:spLocks noChangeArrowheads="1"/>
          </p:cNvSpPr>
          <p:nvPr/>
        </p:nvSpPr>
        <p:spPr bwMode="auto">
          <a:xfrm>
            <a:off x="817563" y="2747963"/>
            <a:ext cx="49815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a)					b)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c)					d)</a:t>
            </a:r>
          </a:p>
        </p:txBody>
      </p:sp>
      <p:sp>
        <p:nvSpPr>
          <p:cNvPr id="1009747" name="Text Box 83"/>
          <p:cNvSpPr txBox="1">
            <a:spLocks noChangeArrowheads="1"/>
          </p:cNvSpPr>
          <p:nvPr/>
        </p:nvSpPr>
        <p:spPr bwMode="auto">
          <a:xfrm>
            <a:off x="547688" y="5284788"/>
            <a:ext cx="2017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Answer: a and b</a:t>
            </a:r>
          </a:p>
        </p:txBody>
      </p:sp>
    </p:spTree>
    <p:extLst>
      <p:ext uri="{BB962C8B-B14F-4D97-AF65-F5344CB8AC3E}">
        <p14:creationId xmlns:p14="http://schemas.microsoft.com/office/powerpoint/2010/main" val="158199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97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yourself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</a:t>
                </a:r>
                <a:r>
                  <a:rPr lang="en-US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linearization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function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70C0"/>
                        </a:solidFill>
                        <a:latin typeface="Cambria Math"/>
                      </a:rPr>
                      <m:t>𝐟</m:t>
                    </m:r>
                    <m:d>
                      <m:d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rgbClr val="0070C0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b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b="1" i="1" baseline="30000" smtClean="0">
                        <a:solidFill>
                          <a:srgbClr val="0070C0"/>
                        </a:solidFill>
                        <a:latin typeface="Cambria Math"/>
                      </a:rPr>
                      <m:t>𝟑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b="1" i="1" baseline="30000" smtClean="0">
                        <a:solidFill>
                          <a:srgbClr val="0070C0"/>
                        </a:solidFill>
                        <a:latin typeface="Cambria Math"/>
                      </a:rPr>
                      <m:t>𝟐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a = -1 and use it to approximate the value of f(-0.99).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1078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065606" y="3072825"/>
            <a:ext cx="5697394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f(x) </a:t>
            </a:r>
            <a:r>
              <a:rPr lang="en-US" sz="3200" dirty="0">
                <a:sym typeface="Symbol"/>
              </a:rPr>
              <a:t> </a:t>
            </a:r>
            <a:r>
              <a:rPr lang="en-US" sz="3200" dirty="0"/>
              <a:t>f’(a)(x – a) + f(a) = L(x)</a:t>
            </a:r>
          </a:p>
        </p:txBody>
      </p:sp>
      <p:sp>
        <p:nvSpPr>
          <p:cNvPr id="5" name="Rectangle 4"/>
          <p:cNvSpPr/>
          <p:nvPr/>
        </p:nvSpPr>
        <p:spPr>
          <a:xfrm>
            <a:off x="3065606" y="3045115"/>
            <a:ext cx="1125394" cy="737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4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914400" y="2230438"/>
            <a:ext cx="7315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Related Rates</a:t>
            </a:r>
            <a:endParaRPr lang="en-US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09600" y="36576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en-US" altLang="en-US" sz="2800">
              <a:solidFill>
                <a:srgbClr val="800000"/>
              </a:solidFill>
            </a:endParaRP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28600" y="3886200"/>
            <a:ext cx="868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endParaRPr lang="en-US" altLang="en-US" sz="1800">
              <a:solidFill>
                <a:srgbClr val="800000"/>
              </a:solidFill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09600" y="3352800"/>
            <a:ext cx="8153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600" dirty="0">
                <a:solidFill>
                  <a:srgbClr val="800000"/>
                </a:solidFill>
              </a:rPr>
              <a:t>In this section, we will learn: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altLang="en-US" sz="2600" dirty="0">
                <a:solidFill>
                  <a:srgbClr val="800000"/>
                </a:solidFill>
              </a:rPr>
              <a:t>	How to compute the rate of change of one quantity 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altLang="en-US" sz="2600" dirty="0">
                <a:solidFill>
                  <a:srgbClr val="800000"/>
                </a:solidFill>
              </a:rPr>
              <a:t>in terms of that of another quantity.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381000" y="728663"/>
            <a:ext cx="6629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APPLICATIONS OF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70869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5"/>
          <p:cNvGraphicFramePr>
            <a:graphicFrameLocks noChangeAspect="1"/>
          </p:cNvGraphicFramePr>
          <p:nvPr/>
        </p:nvGraphicFramePr>
        <p:xfrm>
          <a:off x="3262313" y="1303338"/>
          <a:ext cx="16129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MathType 5.0 Equation" r:id="rId4" imgW="596900" imgH="190500" progId="Equation.DSMT4">
                  <p:embed/>
                </p:oleObj>
              </mc:Choice>
              <mc:Fallback>
                <p:oleObj name="MathType 5.0 Equation" r:id="rId4" imgW="5969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13" y="1303338"/>
                        <a:ext cx="16129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3" name="Object 4"/>
          <p:cNvGraphicFramePr>
            <a:graphicFrameLocks noChangeAspect="1"/>
          </p:cNvGraphicFramePr>
          <p:nvPr/>
        </p:nvGraphicFramePr>
        <p:xfrm>
          <a:off x="1209675" y="2179638"/>
          <a:ext cx="19907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6" imgW="850531" imgH="355446" progId="Equation.3">
                  <p:embed/>
                </p:oleObj>
              </mc:Choice>
              <mc:Fallback>
                <p:oleObj name="Equation" r:id="rId6" imgW="850531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2179638"/>
                        <a:ext cx="19907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6"/>
          <p:cNvSpPr>
            <a:spLocks noChangeArrowheads="1"/>
          </p:cNvSpPr>
          <p:nvPr/>
        </p:nvSpPr>
        <p:spPr bwMode="auto">
          <a:xfrm>
            <a:off x="914400" y="1325563"/>
            <a:ext cx="2101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Find the limit if</a:t>
            </a:r>
            <a:endParaRPr lang="en-US" altLang="en-US" sz="2400">
              <a:cs typeface="Times New Roman" panose="02020603050405020304" pitchFamily="18" charset="0"/>
            </a:endParaRPr>
          </a:p>
        </p:txBody>
      </p:sp>
      <p:sp>
        <p:nvSpPr>
          <p:cNvPr id="71685" name="Rectangle 7"/>
          <p:cNvSpPr>
            <a:spLocks noChangeArrowheads="1"/>
          </p:cNvSpPr>
          <p:nvPr/>
        </p:nvSpPr>
        <p:spPr bwMode="auto">
          <a:xfrm>
            <a:off x="0" y="3170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cs typeface="Times New Roman" panose="02020603050405020304" pitchFamily="18" charset="0"/>
            </a:endParaRPr>
          </a:p>
        </p:txBody>
      </p:sp>
      <p:sp>
        <p:nvSpPr>
          <p:cNvPr id="71686" name="Text Box 18"/>
          <p:cNvSpPr txBox="1">
            <a:spLocks noChangeArrowheads="1"/>
          </p:cNvSpPr>
          <p:nvPr/>
        </p:nvSpPr>
        <p:spPr bwMode="auto">
          <a:xfrm>
            <a:off x="776288" y="3317875"/>
            <a:ext cx="6584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a. 1		b. ½		c. 1/3 		d. 2	</a:t>
            </a:r>
          </a:p>
        </p:txBody>
      </p:sp>
      <p:sp>
        <p:nvSpPr>
          <p:cNvPr id="977939" name="Oval 19"/>
          <p:cNvSpPr>
            <a:spLocks noChangeArrowheads="1"/>
          </p:cNvSpPr>
          <p:nvPr/>
        </p:nvSpPr>
        <p:spPr bwMode="auto">
          <a:xfrm>
            <a:off x="2606675" y="3292475"/>
            <a:ext cx="365125" cy="501650"/>
          </a:xfrm>
          <a:prstGeom prst="ellipse">
            <a:avLst/>
          </a:prstGeom>
          <a:noFill/>
          <a:ln w="57150">
            <a:solidFill>
              <a:srgbClr val="AC4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71688" name="Text Box 20"/>
          <p:cNvSpPr txBox="1">
            <a:spLocks noChangeArrowheads="1"/>
          </p:cNvSpPr>
          <p:nvPr/>
        </p:nvSpPr>
        <p:spPr bwMode="auto">
          <a:xfrm>
            <a:off x="917575" y="746125"/>
            <a:ext cx="84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20156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6"/>
          <p:cNvGraphicFramePr>
            <a:graphicFrameLocks noChangeAspect="1"/>
          </p:cNvGraphicFramePr>
          <p:nvPr/>
        </p:nvGraphicFramePr>
        <p:xfrm>
          <a:off x="5149850" y="2468563"/>
          <a:ext cx="15255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MathType 5.0 Equation" r:id="rId4" imgW="761669" imgH="228501" progId="Equation.DSMT4">
                  <p:embed/>
                </p:oleObj>
              </mc:Choice>
              <mc:Fallback>
                <p:oleObj name="MathType 5.0 Equation" r:id="rId4" imgW="761669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2468563"/>
                        <a:ext cx="15255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5"/>
          <p:cNvGraphicFramePr>
            <a:graphicFrameLocks noChangeAspect="1"/>
          </p:cNvGraphicFramePr>
          <p:nvPr/>
        </p:nvGraphicFramePr>
        <p:xfrm>
          <a:off x="3863975" y="2332038"/>
          <a:ext cx="9255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MathType 5.0 Equation" r:id="rId6" imgW="457002" imgH="393529" progId="Equation.DSMT4">
                  <p:embed/>
                </p:oleObj>
              </mc:Choice>
              <mc:Fallback>
                <p:oleObj name="MathType 5.0 Equation" r:id="rId6" imgW="457002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2332038"/>
                        <a:ext cx="925513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1331913" y="2395538"/>
          <a:ext cx="404812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Equation" r:id="rId8" imgW="203200" imgH="355600" progId="Equation.3">
                  <p:embed/>
                </p:oleObj>
              </mc:Choice>
              <mc:Fallback>
                <p:oleObj name="Equation" r:id="rId8" imgW="2032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395538"/>
                        <a:ext cx="404812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3" name="Text Box 25"/>
          <p:cNvSpPr txBox="1">
            <a:spLocks noChangeArrowheads="1"/>
          </p:cNvSpPr>
          <p:nvPr/>
        </p:nvSpPr>
        <p:spPr bwMode="auto">
          <a:xfrm>
            <a:off x="639763" y="2528888"/>
            <a:ext cx="84836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Find           when x=2     if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a. 1		b.2		c.3		d.4		e.0	 </a:t>
            </a:r>
          </a:p>
        </p:txBody>
      </p:sp>
      <p:sp>
        <p:nvSpPr>
          <p:cNvPr id="978970" name="Oval 26"/>
          <p:cNvSpPr>
            <a:spLocks noChangeArrowheads="1"/>
          </p:cNvSpPr>
          <p:nvPr/>
        </p:nvSpPr>
        <p:spPr bwMode="auto">
          <a:xfrm>
            <a:off x="7954963" y="3657600"/>
            <a:ext cx="320675" cy="639763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73735" name="Text Box 27"/>
          <p:cNvSpPr txBox="1">
            <a:spLocks noChangeArrowheads="1"/>
          </p:cNvSpPr>
          <p:nvPr/>
        </p:nvSpPr>
        <p:spPr bwMode="auto">
          <a:xfrm>
            <a:off x="869950" y="1130300"/>
            <a:ext cx="84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9812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9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74625" y="1081078"/>
            <a:ext cx="7322838" cy="954107"/>
          </a:xfrm>
          <a:prstGeom prst="rect">
            <a:avLst/>
          </a:prstGeom>
          <a:blipFill rotWithShape="0">
            <a:blip r:embed="rId2"/>
            <a:stretch>
              <a:fillRect l="-1749" t="-5732" r="-749" b="-1719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5779" name="Text Box 5"/>
          <p:cNvSpPr txBox="1">
            <a:spLocks noChangeArrowheads="1"/>
          </p:cNvSpPr>
          <p:nvPr/>
        </p:nvSpPr>
        <p:spPr bwMode="auto">
          <a:xfrm>
            <a:off x="304800" y="2528888"/>
            <a:ext cx="60182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AutoNum type="alphaLcParenR"/>
            </a:pPr>
            <a:r>
              <a:rPr lang="en-US" altLang="en-US" sz="2400"/>
              <a:t>y=0		b) y=2x		c) y=2x-2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arenR"/>
            </a:pPr>
            <a:endParaRPr lang="en-US" altLang="en-US" sz="24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d) y=2x+2		e) None of the others</a:t>
            </a:r>
          </a:p>
        </p:txBody>
      </p:sp>
      <p:sp>
        <p:nvSpPr>
          <p:cNvPr id="1022982" name="Text Box 6"/>
          <p:cNvSpPr txBox="1">
            <a:spLocks noChangeArrowheads="1"/>
          </p:cNvSpPr>
          <p:nvPr/>
        </p:nvSpPr>
        <p:spPr bwMode="auto">
          <a:xfrm>
            <a:off x="685800" y="4595813"/>
            <a:ext cx="153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Answer: e</a:t>
            </a:r>
          </a:p>
        </p:txBody>
      </p:sp>
      <p:sp>
        <p:nvSpPr>
          <p:cNvPr id="75781" name="Text Box 7"/>
          <p:cNvSpPr txBox="1">
            <a:spLocks noChangeArrowheads="1"/>
          </p:cNvSpPr>
          <p:nvPr/>
        </p:nvSpPr>
        <p:spPr bwMode="auto">
          <a:xfrm>
            <a:off x="838200" y="685800"/>
            <a:ext cx="84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46561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298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4"/>
          <p:cNvSpPr txBox="1">
            <a:spLocks noChangeArrowheads="1"/>
          </p:cNvSpPr>
          <p:nvPr/>
        </p:nvSpPr>
        <p:spPr bwMode="auto">
          <a:xfrm>
            <a:off x="685800" y="1143000"/>
            <a:ext cx="6950075" cy="3384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If 1/f =1/u+1/v then du/dv is: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arenR"/>
            </a:pPr>
            <a:r>
              <a:rPr lang="en-US" altLang="en-US" sz="2400">
                <a:solidFill>
                  <a:srgbClr val="0033CC"/>
                </a:solidFill>
              </a:rPr>
              <a:t>f/(v-f)</a:t>
            </a:r>
            <a:r>
              <a:rPr lang="en-US" altLang="en-US" sz="2400" baseline="30000">
                <a:solidFill>
                  <a:srgbClr val="0033CC"/>
                </a:solidFill>
              </a:rPr>
              <a:t>2		</a:t>
            </a:r>
            <a:r>
              <a:rPr lang="en-US" altLang="en-US" sz="2400">
                <a:solidFill>
                  <a:srgbClr val="0033CC"/>
                </a:solidFill>
              </a:rPr>
              <a:t>b) –f</a:t>
            </a:r>
            <a:r>
              <a:rPr lang="en-US" altLang="en-US" sz="2400" baseline="30000">
                <a:solidFill>
                  <a:srgbClr val="0033CC"/>
                </a:solidFill>
              </a:rPr>
              <a:t>2</a:t>
            </a:r>
            <a:r>
              <a:rPr lang="en-US" altLang="en-US" sz="2400">
                <a:solidFill>
                  <a:srgbClr val="0033CC"/>
                </a:solidFill>
              </a:rPr>
              <a:t>/(v-f)</a:t>
            </a:r>
            <a:r>
              <a:rPr lang="en-US" altLang="en-US" sz="2400" baseline="30000">
                <a:solidFill>
                  <a:srgbClr val="0033CC"/>
                </a:solidFill>
              </a:rPr>
              <a:t>2</a:t>
            </a:r>
            <a:endParaRPr lang="en-US" altLang="en-US" sz="24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arenR"/>
            </a:pPr>
            <a:endParaRPr lang="en-US" altLang="en-US" sz="2400" baseline="300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arenR"/>
            </a:pPr>
            <a:endParaRPr lang="en-US" altLang="en-US" sz="2400" baseline="300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arenR"/>
            </a:pPr>
            <a:endParaRPr lang="en-US" altLang="en-US" sz="2400" baseline="300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c) 2f</a:t>
            </a:r>
            <a:r>
              <a:rPr lang="en-US" altLang="en-US" sz="2400" baseline="30000">
                <a:solidFill>
                  <a:srgbClr val="0033CC"/>
                </a:solidFill>
              </a:rPr>
              <a:t>2</a:t>
            </a:r>
            <a:r>
              <a:rPr lang="en-US" altLang="en-US" sz="2400">
                <a:solidFill>
                  <a:srgbClr val="0033CC"/>
                </a:solidFill>
              </a:rPr>
              <a:t>/(v-f)</a:t>
            </a:r>
            <a:r>
              <a:rPr lang="en-US" altLang="en-US" sz="2400" baseline="30000">
                <a:solidFill>
                  <a:srgbClr val="0033CC"/>
                </a:solidFill>
              </a:rPr>
              <a:t>2</a:t>
            </a:r>
            <a:r>
              <a:rPr lang="en-US" altLang="en-US" sz="2400">
                <a:solidFill>
                  <a:srgbClr val="0033CC"/>
                </a:solidFill>
              </a:rPr>
              <a:t>		d)-2f</a:t>
            </a:r>
            <a:r>
              <a:rPr lang="en-US" altLang="en-US" sz="2400" baseline="30000">
                <a:solidFill>
                  <a:srgbClr val="0033CC"/>
                </a:solidFill>
              </a:rPr>
              <a:t>2</a:t>
            </a:r>
            <a:r>
              <a:rPr lang="en-US" altLang="en-US" sz="2400">
                <a:solidFill>
                  <a:srgbClr val="0033CC"/>
                </a:solidFill>
              </a:rPr>
              <a:t>/(v-f)</a:t>
            </a:r>
            <a:r>
              <a:rPr lang="en-US" altLang="en-US" sz="2400" baseline="30000">
                <a:solidFill>
                  <a:srgbClr val="0033CC"/>
                </a:solidFill>
              </a:rPr>
              <a:t>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aseline="300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aseline="300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aseline="300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e) None of the others</a:t>
            </a:r>
          </a:p>
        </p:txBody>
      </p:sp>
      <p:sp>
        <p:nvSpPr>
          <p:cNvPr id="1025029" name="Text Box 5"/>
          <p:cNvSpPr txBox="1">
            <a:spLocks noChangeArrowheads="1"/>
          </p:cNvSpPr>
          <p:nvPr/>
        </p:nvSpPr>
        <p:spPr bwMode="auto">
          <a:xfrm>
            <a:off x="822325" y="5373688"/>
            <a:ext cx="162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Answer: b </a:t>
            </a:r>
          </a:p>
        </p:txBody>
      </p:sp>
      <p:sp>
        <p:nvSpPr>
          <p:cNvPr id="76804" name="Text Box 6"/>
          <p:cNvSpPr txBox="1">
            <a:spLocks noChangeArrowheads="1"/>
          </p:cNvSpPr>
          <p:nvPr/>
        </p:nvSpPr>
        <p:spPr bwMode="auto">
          <a:xfrm>
            <a:off x="846138" y="681038"/>
            <a:ext cx="1346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Quizzes</a:t>
            </a:r>
          </a:p>
        </p:txBody>
      </p:sp>
    </p:spTree>
    <p:extLst>
      <p:ext uri="{BB962C8B-B14F-4D97-AF65-F5344CB8AC3E}">
        <p14:creationId xmlns:p14="http://schemas.microsoft.com/office/powerpoint/2010/main" val="309157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6"/>
          <p:cNvSpPr txBox="1">
            <a:spLocks noChangeArrowheads="1"/>
          </p:cNvSpPr>
          <p:nvPr/>
        </p:nvSpPr>
        <p:spPr bwMode="auto">
          <a:xfrm>
            <a:off x="846138" y="681038"/>
            <a:ext cx="50196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5400" b="1" dirty="0">
                <a:solidFill>
                  <a:srgbClr val="FF0000"/>
                </a:solidFill>
              </a:rPr>
              <a:t>Exercises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5400" b="1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5400" b="1" dirty="0">
                <a:solidFill>
                  <a:srgbClr val="FF0000"/>
                </a:solidFill>
              </a:rPr>
              <a:t>P.350: 1, 2, 3, 5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5400" b="1" dirty="0">
                <a:solidFill>
                  <a:srgbClr val="FF0000"/>
                </a:solidFill>
              </a:rPr>
              <a:t>P.364: 50-77</a:t>
            </a:r>
          </a:p>
        </p:txBody>
      </p:sp>
    </p:spTree>
    <p:extLst>
      <p:ext uri="{BB962C8B-B14F-4D97-AF65-F5344CB8AC3E}">
        <p14:creationId xmlns:p14="http://schemas.microsoft.com/office/powerpoint/2010/main" val="29727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914400" y="1895475"/>
            <a:ext cx="7315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800000"/>
                </a:solidFill>
              </a:rPr>
              <a:t>4.3 </a:t>
            </a:r>
            <a:r>
              <a:rPr lang="en-US" altLang="en-US" sz="2800" b="1">
                <a:solidFill>
                  <a:srgbClr val="E45C00"/>
                </a:solidFill>
              </a:rPr>
              <a:t>Maxima and Minima</a:t>
            </a:r>
            <a:endParaRPr lang="en-US" altLang="en-US" sz="2800"/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609600" y="36576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800">
              <a:solidFill>
                <a:srgbClr val="800000"/>
              </a:solidFill>
            </a:endParaRP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228600" y="3886200"/>
            <a:ext cx="868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400">
              <a:solidFill>
                <a:srgbClr val="800000"/>
              </a:solidFill>
            </a:endParaRP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609600" y="2819400"/>
            <a:ext cx="81534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</a:rPr>
              <a:t>In this section, we will learn: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</a:rPr>
              <a:t>How to find the maximum 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</a:rPr>
              <a:t>and minimum values of a function.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228600" y="671513"/>
            <a:ext cx="58674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APPLICATIONS OF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1497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>
          <a:xfrm>
            <a:off x="609600" y="711200"/>
            <a:ext cx="53340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5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&amp; MINIMUM VALUES</a:t>
            </a:r>
          </a:p>
        </p:txBody>
      </p:sp>
      <p:sp>
        <p:nvSpPr>
          <p:cNvPr id="499715" name="Rectangle 3"/>
          <p:cNvSpPr>
            <a:spLocks noGrp="1"/>
          </p:cNvSpPr>
          <p:nvPr>
            <p:ph idx="1"/>
          </p:nvPr>
        </p:nvSpPr>
        <p:spPr>
          <a:xfrm>
            <a:off x="838200" y="1447800"/>
            <a:ext cx="8039100" cy="4572000"/>
          </a:xfrm>
        </p:spPr>
        <p:txBody>
          <a:bodyPr/>
          <a:lstStyle/>
          <a:p>
            <a:pPr marL="0" indent="3175" eaLnBrk="1" hangingPunct="1">
              <a:spcBef>
                <a:spcPct val="25000"/>
              </a:spcBef>
              <a:buFontTx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an </a:t>
            </a:r>
            <a: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maximum 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 global maximum) at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 </a:t>
            </a:r>
            <a:r>
              <a:rPr lang="en-US" altLang="en-US" sz="2400" b="1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b="1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≥ </a:t>
            </a:r>
            <a:r>
              <a:rPr lang="en-US" altLang="en-US" sz="2400" b="1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b="1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all </a:t>
            </a:r>
            <a:r>
              <a:rPr lang="en-US" altLang="en-US" sz="2400" b="1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en-US" sz="2400" b="1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where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domain of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175" eaLnBrk="1" hangingPunct="1">
              <a:spcBef>
                <a:spcPct val="25000"/>
              </a:spcBef>
              <a:buFontTx/>
              <a:buNone/>
            </a:pPr>
            <a:endParaRPr lang="en-US" altLang="en-US" sz="24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spcBef>
                <a:spcPct val="25000"/>
              </a:spcBef>
              <a:buFontTx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called </a:t>
            </a:r>
            <a:b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value of </a:t>
            </a:r>
            <a:r>
              <a:rPr lang="en-US" altLang="en-US" sz="2400" b="1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en-US" sz="2400" b="1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6629400" y="90963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Definition</a:t>
            </a:r>
            <a:r>
              <a:rPr lang="en-US" altLang="en-US" sz="2400" b="1">
                <a:solidFill>
                  <a:srgbClr val="800000"/>
                </a:solidFill>
              </a:rPr>
              <a:t> 1</a:t>
            </a:r>
          </a:p>
        </p:txBody>
      </p:sp>
      <p:sp>
        <p:nvSpPr>
          <p:cNvPr id="81925" name="Rectangle 7"/>
          <p:cNvSpPr>
            <a:spLocks noChangeArrowheads="1"/>
          </p:cNvSpPr>
          <p:nvPr/>
        </p:nvSpPr>
        <p:spPr bwMode="auto">
          <a:xfrm>
            <a:off x="4572000" y="2490788"/>
            <a:ext cx="4114800" cy="32512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81926" name="Picture 8" descr="040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2667000"/>
            <a:ext cx="3856037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8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title"/>
          </p:nvPr>
        </p:nvSpPr>
        <p:spPr>
          <a:xfrm>
            <a:off x="609600" y="711200"/>
            <a:ext cx="53340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&amp; MINIMUM VALUES</a:t>
            </a:r>
          </a:p>
        </p:txBody>
      </p:sp>
      <p:sp>
        <p:nvSpPr>
          <p:cNvPr id="498691" name="Rectangle 3"/>
          <p:cNvSpPr>
            <a:spLocks noGrp="1"/>
          </p:cNvSpPr>
          <p:nvPr>
            <p:ph idx="1"/>
          </p:nvPr>
        </p:nvSpPr>
        <p:spPr>
          <a:xfrm>
            <a:off x="614363" y="1665288"/>
            <a:ext cx="7124700" cy="4722812"/>
          </a:xfrm>
        </p:spPr>
        <p:txBody>
          <a:bodyPr/>
          <a:lstStyle/>
          <a:p>
            <a:pPr marL="0" indent="3175" eaLnBrk="1" hangingPunct="1"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Similarly,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an </a:t>
            </a:r>
            <a:r>
              <a:rPr lang="en-US" altLang="en-US" sz="2400" b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 minimum 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≤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for all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number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b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called the minimum value of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175" eaLnBrk="1" hangingPunct="1">
              <a:buFontTx/>
              <a:buNone/>
            </a:pPr>
            <a:endParaRPr lang="en-US" altLang="en-US" sz="240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maximum and minimum </a:t>
            </a:r>
            <a:b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 of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called </a:t>
            </a:r>
            <a:b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values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6357938" y="8397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1</a:t>
            </a:r>
          </a:p>
        </p:txBody>
      </p:sp>
      <p:sp>
        <p:nvSpPr>
          <p:cNvPr id="82949" name="Rectangle 7"/>
          <p:cNvSpPr>
            <a:spLocks noChangeArrowheads="1"/>
          </p:cNvSpPr>
          <p:nvPr/>
        </p:nvSpPr>
        <p:spPr bwMode="auto">
          <a:xfrm>
            <a:off x="4876800" y="2852738"/>
            <a:ext cx="4114800" cy="32512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950" name="Picture 8" descr="040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41638"/>
            <a:ext cx="3962400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7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8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8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>
          <a:xfrm>
            <a:off x="609600" y="711200"/>
            <a:ext cx="53340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500" b="1" smtClean="0">
                <a:solidFill>
                  <a:srgbClr val="FF0000"/>
                </a:solidFill>
              </a:rPr>
              <a:t>MAXIMUM &amp; MINIMUM VALUES</a:t>
            </a:r>
          </a:p>
        </p:txBody>
      </p:sp>
      <p:sp>
        <p:nvSpPr>
          <p:cNvPr id="500739" name="Rectangle 3"/>
          <p:cNvSpPr>
            <a:spLocks noGrp="1"/>
          </p:cNvSpPr>
          <p:nvPr>
            <p:ph idx="1"/>
          </p:nvPr>
        </p:nvSpPr>
        <p:spPr>
          <a:xfrm>
            <a:off x="533400" y="1371600"/>
            <a:ext cx="8458200" cy="3352800"/>
          </a:xfrm>
        </p:spPr>
        <p:txBody>
          <a:bodyPr/>
          <a:lstStyle/>
          <a:p>
            <a:pPr marL="401638" lvl="1" eaLnBrk="1" hangingPunct="1">
              <a:lnSpc>
                <a:spcPct val="130000"/>
              </a:lnSpc>
              <a:spcBef>
                <a:spcPct val="45000"/>
              </a:spcBef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 a 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maximum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(or relative  maximum) at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if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≥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when </a:t>
            </a:r>
            <a:r>
              <a:rPr lang="en-US" altLang="en-US" sz="24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near </a:t>
            </a:r>
            <a:r>
              <a:rPr lang="en-US" altLang="en-US" sz="24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01638" lvl="1" eaLnBrk="1" hangingPunct="1">
              <a:lnSpc>
                <a:spcPct val="130000"/>
              </a:lnSpc>
              <a:spcBef>
                <a:spcPct val="45000"/>
              </a:spcBef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Similarly,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 a 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≤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when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near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6172200" y="7762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Definition 2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5046663" y="3059113"/>
            <a:ext cx="3868737" cy="32512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83974" name="Picture 6" descr="0401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3148013"/>
            <a:ext cx="3716337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73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0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0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3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and Minimum Values (f)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Absolute (global) maximum 		abs max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Absolute (global) minimum		abs min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Local (relative) maximum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Local (relative) minimum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08653"/>
            <a:ext cx="3733800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4876800" y="1524000"/>
            <a:ext cx="609600" cy="21507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72000" y="1981200"/>
            <a:ext cx="2590800" cy="38862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95800" y="2438400"/>
            <a:ext cx="1828800" cy="236252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/>
          <p:cNvCxnSpPr/>
          <p:nvPr/>
        </p:nvCxnSpPr>
        <p:spPr>
          <a:xfrm>
            <a:off x="4343400" y="2869601"/>
            <a:ext cx="1578430" cy="2124513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/>
          <p:cNvCxnSpPr/>
          <p:nvPr/>
        </p:nvCxnSpPr>
        <p:spPr>
          <a:xfrm>
            <a:off x="3682584" y="2869601"/>
            <a:ext cx="3480216" cy="2997799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2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/>
          </p:cNvSpPr>
          <p:nvPr>
            <p:ph idx="1"/>
          </p:nvPr>
        </p:nvSpPr>
        <p:spPr>
          <a:xfrm>
            <a:off x="304800" y="2209800"/>
            <a:ext cx="8572500" cy="25146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Bef>
                <a:spcPct val="35000"/>
              </a:spcBef>
              <a:buFontTx/>
              <a:buNone/>
            </a:pP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 is being pumped into a spherical balloon so that its volume increases at a rate of 100 cm</a:t>
            </a:r>
            <a:r>
              <a:rPr lang="en-US" altLang="en-US" sz="2400" baseline="30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/s.</a:t>
            </a:r>
          </a:p>
          <a:p>
            <a:pPr eaLnBrk="1" hangingPunct="1">
              <a:lnSpc>
                <a:spcPct val="125000"/>
              </a:lnSpc>
              <a:spcBef>
                <a:spcPct val="35000"/>
              </a:spcBef>
              <a:buFontTx/>
              <a:buNone/>
            </a:pP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fast is the radius of the balloon increasing when the diameter is 50 cm?</a:t>
            </a:r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295275" y="17526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sp>
        <p:nvSpPr>
          <p:cNvPr id="24580" name="Text Box 7"/>
          <p:cNvSpPr txBox="1">
            <a:spLocks noChangeArrowheads="1"/>
          </p:cNvSpPr>
          <p:nvPr/>
        </p:nvSpPr>
        <p:spPr bwMode="auto">
          <a:xfrm>
            <a:off x="331788" y="649288"/>
            <a:ext cx="66294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3300"/>
                </a:solidFill>
              </a:rPr>
              <a:t>RELATED RATES</a:t>
            </a:r>
          </a:p>
        </p:txBody>
      </p:sp>
    </p:spTree>
    <p:extLst>
      <p:ext uri="{BB962C8B-B14F-4D97-AF65-F5344CB8AC3E}">
        <p14:creationId xmlns:p14="http://schemas.microsoft.com/office/powerpoint/2010/main" val="6907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2869"/>
            <a:ext cx="28479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7200"/>
            <a:ext cx="28956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78" y="3657600"/>
            <a:ext cx="288607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3581400"/>
            <a:ext cx="28670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2935069"/>
            <a:ext cx="2120004" cy="646331"/>
          </a:xfrm>
          <a:prstGeom prst="rect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 max; abs min;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max; local min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3476" y="2819400"/>
            <a:ext cx="1980029" cy="646331"/>
          </a:xfrm>
          <a:prstGeom prst="rect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 max; abs min;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max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0970" y="5983069"/>
            <a:ext cx="1248740" cy="646331"/>
          </a:xfrm>
          <a:prstGeom prst="rect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 max;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max;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5943598"/>
            <a:ext cx="1980029" cy="646331"/>
          </a:xfrm>
          <a:prstGeom prst="rect">
            <a:avLst/>
          </a:prstGeom>
          <a:solidFill>
            <a:srgbClr val="FFFF99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 max; abs min;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max;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4425" y="2697540"/>
            <a:ext cx="77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Ikaros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29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/>
          </p:cNvSpPr>
          <p:nvPr>
            <p:ph type="title"/>
          </p:nvPr>
        </p:nvSpPr>
        <p:spPr>
          <a:xfrm>
            <a:off x="306388" y="700088"/>
            <a:ext cx="5334000" cy="585787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5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&amp; MINIMUM VALUES</a:t>
            </a:r>
          </a:p>
        </p:txBody>
      </p:sp>
      <p:sp>
        <p:nvSpPr>
          <p:cNvPr id="501763" name="Rectangle 3"/>
          <p:cNvSpPr>
            <a:spLocks noGrp="1"/>
          </p:cNvSpPr>
          <p:nvPr>
            <p:ph idx="1"/>
          </p:nvPr>
        </p:nvSpPr>
        <p:spPr>
          <a:xfrm>
            <a:off x="533400" y="1285875"/>
            <a:ext cx="5562600" cy="5256213"/>
          </a:xfrm>
        </p:spPr>
        <p:txBody>
          <a:bodyPr/>
          <a:lstStyle/>
          <a:p>
            <a:pPr marL="0" indent="3175" eaLnBrk="1" hangingPunct="1">
              <a:lnSpc>
                <a:spcPct val="125000"/>
              </a:lnSpc>
              <a:spcBef>
                <a:spcPct val="45000"/>
              </a:spcBef>
              <a:buFontTx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graph of the function</a:t>
            </a:r>
          </a:p>
          <a:p>
            <a:pPr marL="0" indent="3175" algn="ctr" eaLnBrk="1" hangingPunct="1">
              <a:lnSpc>
                <a:spcPct val="125000"/>
              </a:lnSpc>
              <a:spcBef>
                <a:spcPct val="45000"/>
              </a:spcBef>
              <a:buFontTx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f(x) = 3x</a:t>
            </a:r>
            <a:r>
              <a:rPr lang="en-US" altLang="en-US" sz="2400" i="1" baseline="30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16x</a:t>
            </a:r>
            <a:r>
              <a:rPr lang="en-US" altLang="en-US" sz="2400" i="1" baseline="30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+ 18x</a:t>
            </a:r>
            <a:r>
              <a:rPr lang="en-US" altLang="en-US" sz="2400" i="1" baseline="30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-1 ≤ x ≤ 4</a:t>
            </a:r>
          </a:p>
          <a:p>
            <a:pPr marL="0" indent="3175" eaLnBrk="1" hangingPunct="1">
              <a:lnSpc>
                <a:spcPct val="125000"/>
              </a:lnSpc>
              <a:spcBef>
                <a:spcPct val="45000"/>
              </a:spcBef>
              <a:buFontTx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shown here.</a:t>
            </a:r>
          </a:p>
          <a:p>
            <a:pPr marL="0" indent="3175" eaLnBrk="1" hangingPunct="1">
              <a:lnSpc>
                <a:spcPct val="125000"/>
              </a:lnSpc>
              <a:spcBef>
                <a:spcPct val="45000"/>
              </a:spcBef>
              <a:buFontTx/>
              <a:buNone/>
            </a:pPr>
            <a:endParaRPr lang="en-US" altLang="en-US" sz="24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lnSpc>
                <a:spcPct val="125000"/>
              </a:lnSpc>
              <a:spcBef>
                <a:spcPct val="45000"/>
              </a:spcBef>
              <a:buFontTx/>
              <a:buNone/>
            </a:pPr>
            <a:r>
              <a:rPr lang="en-US" alt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= 5 is a local maximum</a:t>
            </a:r>
          </a:p>
          <a:p>
            <a:pPr marL="0" indent="3175" eaLnBrk="1" hangingPunct="1">
              <a:lnSpc>
                <a:spcPct val="125000"/>
              </a:lnSpc>
              <a:spcBef>
                <a:spcPct val="45000"/>
              </a:spcBef>
              <a:buFontTx/>
              <a:buNone/>
            </a:pPr>
            <a:r>
              <a:rPr lang="en-US" alt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absolute maximum is </a:t>
            </a:r>
            <a:r>
              <a:rPr lang="en-US" alt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(-1) = 37</a:t>
            </a:r>
          </a:p>
          <a:p>
            <a:pPr marL="0" indent="3175" eaLnBrk="1" hangingPunct="1">
              <a:lnSpc>
                <a:spcPct val="125000"/>
              </a:lnSpc>
              <a:spcBef>
                <a:spcPct val="45000"/>
              </a:spcBef>
              <a:buFontTx/>
              <a:buNone/>
            </a:pPr>
            <a:r>
              <a:rPr lang="en-US" alt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 = 0 is a local minimum and</a:t>
            </a:r>
          </a:p>
          <a:p>
            <a:pPr marL="0" indent="3175" eaLnBrk="1" hangingPunct="1">
              <a:lnSpc>
                <a:spcPct val="125000"/>
              </a:lnSpc>
              <a:spcBef>
                <a:spcPct val="45000"/>
              </a:spcBef>
              <a:buFontTx/>
              <a:buNone/>
            </a:pPr>
            <a:r>
              <a:rPr lang="en-US" altLang="en-US" sz="20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 = -27 is both a local </a:t>
            </a:r>
            <a:br>
              <a:rPr lang="en-US" alt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and an absolute minimum.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4941888" y="2438400"/>
            <a:ext cx="3402012" cy="38100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6934200" y="9921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hlinkClick r:id="rId2" action="ppaction://hlinkfile"/>
              </a:rPr>
              <a:t>Example </a:t>
            </a:r>
            <a:endParaRPr lang="en-US" altLang="en-US" sz="2400" b="1">
              <a:solidFill>
                <a:srgbClr val="CC0066"/>
              </a:solidFill>
            </a:endParaRPr>
          </a:p>
        </p:txBody>
      </p:sp>
      <p:pic>
        <p:nvPicPr>
          <p:cNvPr id="84998" name="Picture 6" descr="040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2524125"/>
            <a:ext cx="3208338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0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1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1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01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1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1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6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1219200" y="2590800"/>
            <a:ext cx="6934200" cy="34956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86019" name="Rectangle 3"/>
          <p:cNvSpPr>
            <a:spLocks noGrp="1"/>
          </p:cNvSpPr>
          <p:nvPr>
            <p:ph type="title"/>
          </p:nvPr>
        </p:nvSpPr>
        <p:spPr>
          <a:xfrm>
            <a:off x="152400" y="604838"/>
            <a:ext cx="5334000" cy="585787"/>
          </a:xfrm>
        </p:spPr>
        <p:txBody>
          <a:bodyPr/>
          <a:lstStyle/>
          <a:p>
            <a:pPr eaLnBrk="1" hangingPunct="1"/>
            <a:r>
              <a:rPr lang="en-US" altLang="en-US" sz="25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EXTREME VALUE THEOREM</a:t>
            </a:r>
          </a:p>
        </p:txBody>
      </p:sp>
      <p:pic>
        <p:nvPicPr>
          <p:cNvPr id="618500" name="Picture 4" descr="0401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54300"/>
            <a:ext cx="321627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501" name="Picture 5" descr="0401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2706688"/>
            <a:ext cx="3228975" cy="337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152400" y="1265238"/>
            <a:ext cx="8915400" cy="12001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figure, why </a:t>
            </a:r>
            <a:r>
              <a:rPr lang="en-US" alt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isn</a:t>
            </a:r>
            <a:r>
              <a:rPr lang="ja-JP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3 the absolute maximum value?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second, does it have the absolute maximum and minimum value?</a:t>
            </a:r>
          </a:p>
        </p:txBody>
      </p:sp>
    </p:spTree>
    <p:extLst>
      <p:ext uri="{BB962C8B-B14F-4D97-AF65-F5344CB8AC3E}">
        <p14:creationId xmlns:p14="http://schemas.microsoft.com/office/powerpoint/2010/main" val="343279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8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8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06538"/>
            <a:ext cx="8534400" cy="1693862"/>
          </a:xfrm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3175" eaLnBrk="1" hangingPunct="1">
              <a:lnSpc>
                <a:spcPct val="125000"/>
              </a:lnSpc>
              <a:spcBef>
                <a:spcPct val="55000"/>
              </a:spcBef>
              <a:buFontTx/>
              <a:buNone/>
            </a:pP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f is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a closed interval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[a, b]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attains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 absolute maximum value f(c) and an absolute minimum value f(d) </a:t>
            </a:r>
          </a:p>
          <a:p>
            <a:pPr marL="0" indent="3175" eaLnBrk="1" hangingPunct="1">
              <a:lnSpc>
                <a:spcPct val="125000"/>
              </a:lnSpc>
              <a:spcBef>
                <a:spcPct val="55000"/>
              </a:spcBef>
              <a:buFontTx/>
              <a:buNone/>
            </a:pP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some numbers c and d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[a, b].</a:t>
            </a:r>
          </a:p>
        </p:txBody>
      </p:sp>
      <p:sp>
        <p:nvSpPr>
          <p:cNvPr id="88067" name="Text Box 4"/>
          <p:cNvSpPr txBox="1">
            <a:spLocks noChangeArrowheads="1"/>
          </p:cNvSpPr>
          <p:nvPr/>
        </p:nvSpPr>
        <p:spPr bwMode="auto">
          <a:xfrm>
            <a:off x="7200900" y="9906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 </a:t>
            </a:r>
          </a:p>
        </p:txBody>
      </p:sp>
      <p:sp>
        <p:nvSpPr>
          <p:cNvPr id="502789" name="Rectangle 5"/>
          <p:cNvSpPr>
            <a:spLocks noChangeArrowheads="1"/>
          </p:cNvSpPr>
          <p:nvPr/>
        </p:nvSpPr>
        <p:spPr bwMode="auto">
          <a:xfrm>
            <a:off x="304800" y="3657600"/>
            <a:ext cx="8534400" cy="20351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2790" name="Picture 6" descr="04010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25863"/>
            <a:ext cx="2624137" cy="189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791" name="Picture 7" descr="040105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3722688"/>
            <a:ext cx="2627312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792" name="Picture 8" descr="040105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3800475"/>
            <a:ext cx="26162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2" name="Rectangle 2"/>
          <p:cNvSpPr txBox="1">
            <a:spLocks noChangeArrowheads="1"/>
          </p:cNvSpPr>
          <p:nvPr/>
        </p:nvSpPr>
        <p:spPr bwMode="auto">
          <a:xfrm>
            <a:off x="609600" y="711200"/>
            <a:ext cx="5334000" cy="5857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&amp; MINIMUM VALUES</a:t>
            </a:r>
          </a:p>
        </p:txBody>
      </p:sp>
    </p:spTree>
    <p:extLst>
      <p:ext uri="{BB962C8B-B14F-4D97-AF65-F5344CB8AC3E}">
        <p14:creationId xmlns:p14="http://schemas.microsoft.com/office/powerpoint/2010/main" val="35184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0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0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/>
          </p:cNvSpPr>
          <p:nvPr>
            <p:ph type="title"/>
          </p:nvPr>
        </p:nvSpPr>
        <p:spPr>
          <a:xfrm>
            <a:off x="228600" y="674688"/>
            <a:ext cx="5334000" cy="585787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FERMAT</a:t>
            </a:r>
            <a:r>
              <a:rPr lang="ja-JP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THEOREM</a:t>
            </a:r>
            <a:endParaRPr lang="en-US" altLang="en-US" sz="2400" b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90663"/>
            <a:ext cx="8382000" cy="965200"/>
          </a:xfrm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3175" eaLnBrk="1" hangingPunct="1">
              <a:buFontTx/>
              <a:buNone/>
            </a:pP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f has a local maximum or minimum at c, and if f </a:t>
            </a:r>
            <a:r>
              <a:rPr lang="ja-JP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 exists, 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f </a:t>
            </a:r>
            <a:r>
              <a:rPr lang="ja-JP" altLang="en-US" sz="2400" i="1" dirty="0" smtClean="0">
                <a:latin typeface="Times New Roman" panose="02020603050405020304" pitchFamily="18" charset="0"/>
              </a:rPr>
              <a:t>’</a:t>
            </a:r>
            <a:r>
              <a:rPr lang="en-US" altLang="ja-JP" sz="2400" i="1" dirty="0" smtClean="0">
                <a:latin typeface="Times New Roman" panose="02020603050405020304" pitchFamily="18" charset="0"/>
              </a:rPr>
              <a:t>(c) = 0.</a:t>
            </a:r>
            <a:endParaRPr lang="en-US" alt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6781800" y="103346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7030A0"/>
                </a:solidFill>
              </a:rPr>
              <a:t>Theorem 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3530600" y="2684463"/>
            <a:ext cx="4724400" cy="33147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0118" name="Picture 6" descr="0401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743200"/>
            <a:ext cx="453390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2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581025" y="1157288"/>
            <a:ext cx="7343775" cy="137318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chemeClr val="bg1"/>
                </a:solidFill>
              </a:rPr>
              <a:t>Is it true if say that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800" dirty="0">
                <a:solidFill>
                  <a:schemeClr val="bg1"/>
                </a:solidFill>
              </a:rPr>
              <a:t>“f</a:t>
            </a:r>
            <a:r>
              <a:rPr lang="ja-JP" altLang="en-US" sz="2800" dirty="0">
                <a:solidFill>
                  <a:schemeClr val="bg1"/>
                </a:solidFill>
              </a:rPr>
              <a:t>’</a:t>
            </a:r>
            <a:r>
              <a:rPr lang="en-US" altLang="ja-JP" sz="2800" dirty="0">
                <a:solidFill>
                  <a:schemeClr val="bg1"/>
                </a:solidFill>
              </a:rPr>
              <a:t>(c)=0 if f has local extreme value at c?</a:t>
            </a:r>
            <a:r>
              <a:rPr lang="ja-JP" altLang="en-US" sz="2800" dirty="0">
                <a:solidFill>
                  <a:schemeClr val="bg1"/>
                </a:solidFill>
              </a:rPr>
              <a:t>”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sp>
        <p:nvSpPr>
          <p:cNvPr id="637955" name="Text Box 3"/>
          <p:cNvSpPr txBox="1">
            <a:spLocks noChangeArrowheads="1"/>
          </p:cNvSpPr>
          <p:nvPr/>
        </p:nvSpPr>
        <p:spPr bwMode="auto">
          <a:xfrm>
            <a:off x="517525" y="3276600"/>
            <a:ext cx="389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Answer: It is false, see next</a:t>
            </a:r>
          </a:p>
        </p:txBody>
      </p:sp>
    </p:spTree>
    <p:extLst>
      <p:ext uri="{BB962C8B-B14F-4D97-AF65-F5344CB8AC3E}">
        <p14:creationId xmlns:p14="http://schemas.microsoft.com/office/powerpoint/2010/main" val="124346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5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/>
          </p:cNvSpPr>
          <p:nvPr>
            <p:ph type="title"/>
          </p:nvPr>
        </p:nvSpPr>
        <p:spPr>
          <a:xfrm>
            <a:off x="304800" y="849313"/>
            <a:ext cx="5334000" cy="585787"/>
          </a:xfrm>
        </p:spPr>
        <p:txBody>
          <a:bodyPr anchor="t"/>
          <a:lstStyle/>
          <a:p>
            <a:pPr eaLnBrk="1" hangingPunct="1"/>
            <a:r>
              <a:rPr lang="en-US" altLang="en-US" sz="25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NUMBERS</a:t>
            </a:r>
          </a:p>
        </p:txBody>
      </p:sp>
      <p:sp>
        <p:nvSpPr>
          <p:cNvPr id="93187" name="Rectangle 11"/>
          <p:cNvSpPr>
            <a:spLocks noGrp="1" noChangeArrowheads="1"/>
          </p:cNvSpPr>
          <p:nvPr>
            <p:ph idx="1"/>
          </p:nvPr>
        </p:nvSpPr>
        <p:spPr>
          <a:xfrm>
            <a:off x="319088" y="1519238"/>
            <a:ext cx="7620000" cy="1828800"/>
          </a:xfrm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lnSpc>
                <a:spcPct val="130000"/>
              </a:lnSpc>
              <a:spcBef>
                <a:spcPct val="30000"/>
              </a:spcBef>
            </a:pPr>
            <a:r>
              <a:rPr lang="en-US" alt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 </a:t>
            </a:r>
            <a:r>
              <a:rPr lang="en-US" alt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|</a:t>
            </a:r>
            <a:r>
              <a:rPr lang="en-US" alt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has its (local and absolute) minimum value at 0.</a:t>
            </a:r>
          </a:p>
          <a:p>
            <a:pPr lvl="1" eaLnBrk="1" hangingPunct="1">
              <a:lnSpc>
                <a:spcPct val="130000"/>
              </a:lnSpc>
              <a:spcBef>
                <a:spcPct val="30000"/>
              </a:spcBef>
            </a:pPr>
            <a:r>
              <a:rPr lang="en-US" alt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(0) does not exist.</a:t>
            </a:r>
            <a:endParaRPr lang="en-US" alt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7162800" y="769938"/>
            <a:ext cx="28194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5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93189" name="Rectangle 8"/>
          <p:cNvSpPr>
            <a:spLocks noChangeArrowheads="1"/>
          </p:cNvSpPr>
          <p:nvPr/>
        </p:nvSpPr>
        <p:spPr bwMode="auto">
          <a:xfrm>
            <a:off x="4424363" y="2895600"/>
            <a:ext cx="4306887" cy="29241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190" name="Picture 9" descr="0401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3044825"/>
            <a:ext cx="4090987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3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>
          <a:xfrm>
            <a:off x="228600" y="696913"/>
            <a:ext cx="5334000" cy="587375"/>
          </a:xfrm>
        </p:spPr>
        <p:txBody>
          <a:bodyPr anchor="t"/>
          <a:lstStyle/>
          <a:p>
            <a:pPr eaLnBrk="1" hangingPunct="1"/>
            <a:r>
              <a:rPr lang="en-US" altLang="en-US" sz="25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NUMBERS</a:t>
            </a:r>
          </a:p>
        </p:txBody>
      </p:sp>
      <p:sp>
        <p:nvSpPr>
          <p:cNvPr id="95235" name="Rectangle 3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1600200"/>
          </a:xfrm>
        </p:spPr>
        <p:txBody>
          <a:bodyPr>
            <a:normAutofit/>
          </a:bodyPr>
          <a:lstStyle/>
          <a:p>
            <a:pPr marL="0" indent="3175" eaLnBrk="1" hangingPunct="1">
              <a:lnSpc>
                <a:spcPct val="110000"/>
              </a:lnSpc>
              <a:buFontTx/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number (</a:t>
            </a:r>
            <a:r>
              <a:rPr lang="en-US" altLang="en-US" sz="2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3175" eaLnBrk="1" hangingPunct="1">
              <a:lnSpc>
                <a:spcPct val="110000"/>
              </a:lnSpc>
              <a:buFontTx/>
              <a:buNone/>
            </a:pP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 function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number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the domain of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either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ja-JP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ja-JP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does not exist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6934200" y="80645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Definition 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1031875" y="2819400"/>
            <a:ext cx="7467600" cy="29718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5238" name="Picture 6" descr="0401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84488"/>
            <a:ext cx="40687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2873375"/>
            <a:ext cx="32004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1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/>
          </p:nvPr>
        </p:nvSpPr>
        <p:spPr>
          <a:xfrm>
            <a:off x="304800" y="685800"/>
            <a:ext cx="5334000" cy="585788"/>
          </a:xfrm>
        </p:spPr>
        <p:txBody>
          <a:bodyPr anchor="t"/>
          <a:lstStyle/>
          <a:p>
            <a:pPr eaLnBrk="1" hangingPunct="1"/>
            <a:r>
              <a:rPr lang="en-US" altLang="en-US" sz="25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NUMBERS</a:t>
            </a:r>
          </a:p>
        </p:txBody>
      </p:sp>
      <p:sp>
        <p:nvSpPr>
          <p:cNvPr id="97283" name="Rectangle 2"/>
          <p:cNvSpPr>
            <a:spLocks noGrp="1" noChangeArrowheads="1"/>
          </p:cNvSpPr>
          <p:nvPr>
            <p:ph idx="1"/>
          </p:nvPr>
        </p:nvSpPr>
        <p:spPr>
          <a:xfrm>
            <a:off x="533400" y="1577975"/>
            <a:ext cx="7848600" cy="784225"/>
          </a:xfrm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0" indent="3175" eaLnBrk="1" hangingPunct="1">
              <a:buFontTx/>
              <a:buNone/>
            </a:pP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f has a local maximum or minimum at c,  then c is a critical number of f.</a:t>
            </a: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6477000" y="9032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Theorem</a:t>
            </a:r>
            <a:r>
              <a:rPr lang="en-US" altLang="en-US" sz="2400" b="1">
                <a:solidFill>
                  <a:srgbClr val="800000"/>
                </a:solidFill>
              </a:rPr>
              <a:t> </a:t>
            </a:r>
          </a:p>
        </p:txBody>
      </p:sp>
      <p:sp>
        <p:nvSpPr>
          <p:cNvPr id="97285" name="Rectangle 7"/>
          <p:cNvSpPr>
            <a:spLocks noChangeArrowheads="1"/>
          </p:cNvSpPr>
          <p:nvPr/>
        </p:nvSpPr>
        <p:spPr bwMode="auto">
          <a:xfrm>
            <a:off x="2298700" y="2576513"/>
            <a:ext cx="4724400" cy="33147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97286" name="Picture 8" descr="040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32075"/>
            <a:ext cx="466090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05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/>
          </p:cNvSpPr>
          <p:nvPr>
            <p:ph type="title"/>
          </p:nvPr>
        </p:nvSpPr>
        <p:spPr>
          <a:xfrm>
            <a:off x="152400" y="762000"/>
            <a:ext cx="53340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 INTERVAL METHOD</a:t>
            </a:r>
          </a:p>
        </p:txBody>
      </p:sp>
      <p:sp>
        <p:nvSpPr>
          <p:cNvPr id="508931" name="Rectangle 3"/>
          <p:cNvSpPr>
            <a:spLocks noGrp="1"/>
          </p:cNvSpPr>
          <p:nvPr>
            <p:ph idx="1"/>
          </p:nvPr>
        </p:nvSpPr>
        <p:spPr>
          <a:xfrm>
            <a:off x="342900" y="1255713"/>
            <a:ext cx="8572500" cy="4306887"/>
          </a:xfrm>
        </p:spPr>
        <p:txBody>
          <a:bodyPr/>
          <a:lstStyle/>
          <a:p>
            <a:pPr marL="0" indent="3175" eaLnBrk="1" hangingPunct="1">
              <a:lnSpc>
                <a:spcPct val="125000"/>
              </a:lnSpc>
              <a:spcBef>
                <a:spcPct val="45000"/>
              </a:spcBef>
              <a:buFontTx/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maximum and minimum values of a continuous function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a closed interval [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</a:p>
          <a:p>
            <a:pPr marL="990600" lvl="1" indent="-533400" eaLnBrk="1" hangingPunct="1">
              <a:lnSpc>
                <a:spcPct val="125000"/>
              </a:lnSpc>
              <a:spcBef>
                <a:spcPct val="45000"/>
              </a:spcBef>
              <a:buFontTx/>
              <a:buAutoNum type="arabicPeriod"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values of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the 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numbers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in 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90600" lvl="1" indent="-533400" eaLnBrk="1" hangingPunct="1">
              <a:lnSpc>
                <a:spcPct val="125000"/>
              </a:lnSpc>
              <a:spcBef>
                <a:spcPct val="45000"/>
              </a:spcBef>
              <a:buFontTx/>
              <a:buAutoNum type="arabicPeriod"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values of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endpoints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interval.</a:t>
            </a:r>
          </a:p>
          <a:p>
            <a:pPr marL="990600" lvl="1" indent="-533400" eaLnBrk="1" hangingPunct="1">
              <a:lnSpc>
                <a:spcPct val="125000"/>
              </a:lnSpc>
              <a:spcBef>
                <a:spcPct val="45000"/>
              </a:spcBef>
              <a:buFont typeface="Arial" panose="020B0604020202020204" pitchFamily="34" charset="0"/>
              <a:buAutoNum type="arabicPeriod"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largest value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1 and 2 is the absolute maximum value. The 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smallest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the absolute minimum value.</a:t>
            </a:r>
          </a:p>
        </p:txBody>
      </p:sp>
    </p:spTree>
    <p:extLst>
      <p:ext uri="{BB962C8B-B14F-4D97-AF65-F5344CB8AC3E}">
        <p14:creationId xmlns:p14="http://schemas.microsoft.com/office/powerpoint/2010/main" val="205396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295275" y="13716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331788" y="649288"/>
            <a:ext cx="66294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3300"/>
                </a:solidFill>
              </a:rPr>
              <a:t>RELATED RATES</a:t>
            </a:r>
          </a:p>
        </p:txBody>
      </p:sp>
      <p:pic>
        <p:nvPicPr>
          <p:cNvPr id="2662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5" t="31250" r="14275" b="38542"/>
          <a:stretch>
            <a:fillRect/>
          </a:stretch>
        </p:blipFill>
        <p:spPr bwMode="auto">
          <a:xfrm>
            <a:off x="1066800" y="2667000"/>
            <a:ext cx="716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44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/>
          </p:cNvSpPr>
          <p:nvPr>
            <p:ph type="title"/>
          </p:nvPr>
        </p:nvSpPr>
        <p:spPr>
          <a:xfrm>
            <a:off x="152400" y="762000"/>
            <a:ext cx="53340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 INTERVAL METHOD</a:t>
            </a:r>
          </a:p>
        </p:txBody>
      </p:sp>
      <p:sp>
        <p:nvSpPr>
          <p:cNvPr id="508931" name="Rectangle 3"/>
          <p:cNvSpPr>
            <a:spLocks noGrp="1"/>
          </p:cNvSpPr>
          <p:nvPr>
            <p:ph idx="1"/>
          </p:nvPr>
        </p:nvSpPr>
        <p:spPr>
          <a:xfrm>
            <a:off x="342900" y="1255713"/>
            <a:ext cx="8572500" cy="4306887"/>
          </a:xfrm>
        </p:spPr>
        <p:txBody>
          <a:bodyPr>
            <a:normAutofit fontScale="92500" lnSpcReduction="10000"/>
          </a:bodyPr>
          <a:lstStyle/>
          <a:p>
            <a:pPr algn="just">
              <a:defRPr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absolute extreme for the function f(x) =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-3x</a:t>
            </a:r>
            <a:r>
              <a:rPr lang="en-US" alt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+1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interval [-1/2; 4].</a:t>
            </a:r>
          </a:p>
          <a:p>
            <a:pPr algn="just">
              <a:defRPr/>
            </a:pP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is continuous on [-1/2; 4], we can use the Closed Interval Method: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f’(x) = 3x</a:t>
            </a:r>
            <a:r>
              <a:rPr lang="en-US" alt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-6x = 3x (x-2)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f’(x) = 0 &lt;=&gt; = 3x (x-2) = 0 =&gt; x = 0 or x = 2.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of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these critical numbers are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f(0) =  1, f(2) = -3.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of f at the endpoints of the interval are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f(-1/2) = 1/8, f(4) = 17.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these four numbers, we see that the absolute maximum value is f(4) = 17 and the absolute minimum value is f(2) = -3.</a:t>
            </a:r>
          </a:p>
        </p:txBody>
      </p:sp>
    </p:spTree>
    <p:extLst>
      <p:ext uri="{BB962C8B-B14F-4D97-AF65-F5344CB8AC3E}">
        <p14:creationId xmlns:p14="http://schemas.microsoft.com/office/powerpoint/2010/main" val="38362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8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8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8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8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8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08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08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08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08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4"/>
          <p:cNvSpPr txBox="1">
            <a:spLocks noChangeArrowheads="1"/>
          </p:cNvSpPr>
          <p:nvPr/>
        </p:nvSpPr>
        <p:spPr bwMode="auto">
          <a:xfrm>
            <a:off x="152400" y="990600"/>
            <a:ext cx="8916988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0033CC"/>
                </a:solidFill>
              </a:rPr>
              <a:t>Select the correct ones.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2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eriod"/>
            </a:pPr>
            <a:r>
              <a:rPr lang="en-US" altLang="en-US" sz="2200">
                <a:solidFill>
                  <a:srgbClr val="0033CC"/>
                </a:solidFill>
              </a:rPr>
              <a:t>If f</a:t>
            </a:r>
            <a:r>
              <a:rPr lang="ja-JP" altLang="en-US" sz="2200">
                <a:solidFill>
                  <a:srgbClr val="0033CC"/>
                </a:solidFill>
              </a:rPr>
              <a:t>’</a:t>
            </a:r>
            <a:r>
              <a:rPr lang="en-US" altLang="ja-JP" sz="2200">
                <a:solidFill>
                  <a:srgbClr val="0033CC"/>
                </a:solidFill>
              </a:rPr>
              <a:t>(c)=0 then f has the local maximum or minimum at c.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eriod"/>
            </a:pPr>
            <a:endParaRPr lang="en-US" altLang="en-US" sz="22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eriod"/>
            </a:pPr>
            <a:r>
              <a:rPr lang="en-US" altLang="en-US" sz="2200">
                <a:solidFill>
                  <a:srgbClr val="0033CC"/>
                </a:solidFill>
              </a:rPr>
              <a:t>If f has the absolute minimum value at c then f</a:t>
            </a:r>
            <a:r>
              <a:rPr lang="ja-JP" altLang="en-US" sz="2200">
                <a:solidFill>
                  <a:srgbClr val="0033CC"/>
                </a:solidFill>
              </a:rPr>
              <a:t>’</a:t>
            </a:r>
            <a:r>
              <a:rPr lang="en-US" altLang="ja-JP" sz="2200">
                <a:solidFill>
                  <a:srgbClr val="0033CC"/>
                </a:solidFill>
              </a:rPr>
              <a:t>(c)=0.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eriod"/>
            </a:pPr>
            <a:endParaRPr lang="en-US" altLang="en-US" sz="22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eriod"/>
            </a:pPr>
            <a:r>
              <a:rPr lang="en-US" altLang="en-US" sz="2200">
                <a:solidFill>
                  <a:srgbClr val="0033CC"/>
                </a:solidFill>
              </a:rPr>
              <a:t>If f is continuous on (a,b) then f attains an absolute maximum value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AutoNum type="alphaLcPeriod"/>
            </a:pPr>
            <a:endParaRPr lang="en-US" altLang="en-US" sz="22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0033CC"/>
                </a:solidFill>
              </a:rPr>
              <a:t>     f(c) and an absolute minimum value f(d) for some c and d in (a,b).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2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0033CC"/>
                </a:solidFill>
              </a:rPr>
              <a:t>d. All of the above.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2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0033CC"/>
                </a:solidFill>
              </a:rPr>
              <a:t>e. None of the above.</a:t>
            </a:r>
          </a:p>
        </p:txBody>
      </p:sp>
      <p:sp>
        <p:nvSpPr>
          <p:cNvPr id="591878" name="Text Box 6"/>
          <p:cNvSpPr txBox="1">
            <a:spLocks noChangeArrowheads="1"/>
          </p:cNvSpPr>
          <p:nvPr/>
        </p:nvSpPr>
        <p:spPr bwMode="auto">
          <a:xfrm>
            <a:off x="228600" y="5948363"/>
            <a:ext cx="1209675" cy="376237"/>
          </a:xfrm>
          <a:prstGeom prst="rect">
            <a:avLst/>
          </a:prstGeom>
          <a:solidFill>
            <a:srgbClr val="CC6600"/>
          </a:solidFill>
          <a:ln w="9525">
            <a:solidFill>
              <a:srgbClr val="E45C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Answer: e</a:t>
            </a:r>
          </a:p>
        </p:txBody>
      </p:sp>
    </p:spTree>
    <p:extLst>
      <p:ext uri="{BB962C8B-B14F-4D97-AF65-F5344CB8AC3E}">
        <p14:creationId xmlns:p14="http://schemas.microsoft.com/office/powerpoint/2010/main" val="97015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203200" y="1690688"/>
            <a:ext cx="84582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800000"/>
                </a:solidFill>
              </a:rPr>
              <a:t>4.4 </a:t>
            </a:r>
            <a:r>
              <a:rPr lang="en-US" altLang="en-US" sz="2800" b="1">
                <a:solidFill>
                  <a:srgbClr val="E45C00"/>
                </a:solidFill>
              </a:rPr>
              <a:t>The Mean Value Theorem</a:t>
            </a:r>
            <a:endParaRPr lang="en-US" altLang="en-US" sz="2800"/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457200" y="779463"/>
            <a:ext cx="66294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APPLICATIONS OF DIFFERENTIATION</a:t>
            </a:r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609600" y="36576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800">
              <a:solidFill>
                <a:srgbClr val="800000"/>
              </a:solidFill>
            </a:endParaRPr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228600" y="3886200"/>
            <a:ext cx="868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400">
              <a:solidFill>
                <a:srgbClr val="800000"/>
              </a:solidFill>
            </a:endParaRPr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255588" y="3124200"/>
            <a:ext cx="8458200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>
                <a:solidFill>
                  <a:srgbClr val="800000"/>
                </a:solidFill>
              </a:rPr>
              <a:t>In this section, we will learn about: 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>
                <a:solidFill>
                  <a:srgbClr val="800000"/>
                </a:solidFill>
              </a:rPr>
              <a:t>The significance of the mean value theorem.</a:t>
            </a:r>
          </a:p>
        </p:txBody>
      </p:sp>
    </p:spTree>
    <p:extLst>
      <p:ext uri="{BB962C8B-B14F-4D97-AF65-F5344CB8AC3E}">
        <p14:creationId xmlns:p14="http://schemas.microsoft.com/office/powerpoint/2010/main" val="40292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5334000" cy="585788"/>
          </a:xfrm>
          <a:solidFill>
            <a:schemeClr val="bg1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ROLLE</a:t>
            </a:r>
            <a:r>
              <a:rPr lang="ja-JP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THEOREM</a:t>
            </a:r>
            <a:endParaRPr lang="en-US" altLang="en-US" sz="2400" b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027" name="Rectangle 3"/>
          <p:cNvSpPr>
            <a:spLocks noGrp="1"/>
          </p:cNvSpPr>
          <p:nvPr>
            <p:ph idx="1"/>
          </p:nvPr>
        </p:nvSpPr>
        <p:spPr>
          <a:xfrm>
            <a:off x="990600" y="1484313"/>
            <a:ext cx="7391400" cy="4459287"/>
          </a:xfrm>
        </p:spPr>
        <p:txBody>
          <a:bodyPr/>
          <a:lstStyle/>
          <a:p>
            <a:pPr marL="0" indent="3175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 a function that satisfies the following three hypotheses:</a:t>
            </a:r>
            <a:endParaRPr lang="en-US" alt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lvl="1" indent="-533400" eaLnBrk="1" hangingPunct="1">
              <a:lnSpc>
                <a:spcPct val="130000"/>
              </a:lnSpc>
              <a:spcBef>
                <a:spcPct val="50000"/>
              </a:spcBef>
              <a:buFont typeface="Arial" panose="020B0604020202020204" pitchFamily="34" charset="0"/>
              <a:buAutoNum type="arabicPeriod"/>
            </a:pP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continuous on the closed interval [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990600" lvl="1" indent="-533400" eaLnBrk="1" hangingPunct="1">
              <a:lnSpc>
                <a:spcPct val="130000"/>
              </a:lnSpc>
              <a:spcBef>
                <a:spcPct val="50000"/>
              </a:spcBef>
              <a:buFont typeface="Arial" panose="020B0604020202020204" pitchFamily="34" charset="0"/>
              <a:buAutoNum type="arabicPeriod"/>
            </a:pP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differentiable on the open interval (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90600" lvl="1" indent="-533400" eaLnBrk="1" hangingPunct="1">
              <a:lnSpc>
                <a:spcPct val="130000"/>
              </a:lnSpc>
              <a:spcBef>
                <a:spcPct val="50000"/>
              </a:spcBef>
              <a:buFont typeface="Arial" panose="020B0604020202020204" pitchFamily="34" charset="0"/>
              <a:buAutoNum type="arabicPeriod"/>
            </a:pP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3175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Then, 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number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(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such that </a:t>
            </a:r>
            <a:r>
              <a:rPr lang="en-US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3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3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2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/>
          </p:cNvSpPr>
          <p:nvPr>
            <p:ph type="title"/>
          </p:nvPr>
        </p:nvSpPr>
        <p:spPr>
          <a:xfrm>
            <a:off x="290513" y="719138"/>
            <a:ext cx="5334000" cy="585787"/>
          </a:xfrm>
          <a:solidFill>
            <a:schemeClr val="bg1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ROLLE</a:t>
            </a:r>
            <a:r>
              <a:rPr lang="ja-JP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THEOREM</a:t>
            </a:r>
            <a:endParaRPr lang="en-US" altLang="en-US" sz="2400" b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547" name="Rectangle 2"/>
          <p:cNvSpPr>
            <a:spLocks noGrp="1"/>
          </p:cNvSpPr>
          <p:nvPr>
            <p:ph idx="1"/>
          </p:nvPr>
        </p:nvSpPr>
        <p:spPr>
          <a:xfrm>
            <a:off x="304800" y="2667000"/>
            <a:ext cx="2819400" cy="2819400"/>
          </a:xfrm>
        </p:spPr>
        <p:txBody>
          <a:bodyPr/>
          <a:lstStyle/>
          <a:p>
            <a:pPr marL="0" indent="3175" eaLnBrk="1" hangingPunct="1">
              <a:buFontTx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figures show </a:t>
            </a:r>
            <a:b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graphs of </a:t>
            </a:r>
            <a:b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such functions.</a:t>
            </a:r>
          </a:p>
        </p:txBody>
      </p:sp>
      <p:sp>
        <p:nvSpPr>
          <p:cNvPr id="108548" name="Rectangle 3"/>
          <p:cNvSpPr>
            <a:spLocks noChangeArrowheads="1"/>
          </p:cNvSpPr>
          <p:nvPr/>
        </p:nvSpPr>
        <p:spPr bwMode="auto">
          <a:xfrm>
            <a:off x="3200400" y="1219200"/>
            <a:ext cx="5434013" cy="515302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515077" name="Picture 5" descr="04020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1289050"/>
            <a:ext cx="246062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078" name="Picture 6" descr="040201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13" y="1304925"/>
            <a:ext cx="242728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079" name="Picture 7" descr="040201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9525"/>
            <a:ext cx="2427288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080" name="Picture 8" descr="040201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13" y="3803650"/>
            <a:ext cx="242728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5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5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4"/>
          <p:cNvSpPr txBox="1">
            <a:spLocks noChangeArrowheads="1"/>
          </p:cNvSpPr>
          <p:nvPr/>
        </p:nvSpPr>
        <p:spPr bwMode="auto">
          <a:xfrm>
            <a:off x="152400" y="954088"/>
            <a:ext cx="8780463" cy="4572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Let f(x)=x</a:t>
            </a:r>
            <a:r>
              <a:rPr lang="en-US" altLang="en-US" sz="2400" baseline="30000">
                <a:solidFill>
                  <a:schemeClr val="bg1"/>
                </a:solidFill>
              </a:rPr>
              <a:t>3</a:t>
            </a:r>
            <a:r>
              <a:rPr lang="en-US" altLang="en-US" sz="2400">
                <a:solidFill>
                  <a:schemeClr val="bg1"/>
                </a:solidFill>
              </a:rPr>
              <a:t>-2x</a:t>
            </a:r>
            <a:r>
              <a:rPr lang="en-US" altLang="en-US" sz="2400" baseline="30000">
                <a:solidFill>
                  <a:schemeClr val="bg1"/>
                </a:solidFill>
              </a:rPr>
              <a:t>2</a:t>
            </a:r>
            <a:r>
              <a:rPr lang="en-US" altLang="en-US" sz="2400">
                <a:solidFill>
                  <a:schemeClr val="bg1"/>
                </a:solidFill>
              </a:rPr>
              <a:t>+x-5. Find the numbers c in the Rolle</a:t>
            </a:r>
            <a:r>
              <a:rPr lang="ja-JP" altLang="en-US" sz="2400">
                <a:solidFill>
                  <a:schemeClr val="bg1"/>
                </a:solidFill>
              </a:rPr>
              <a:t>’</a:t>
            </a:r>
            <a:r>
              <a:rPr lang="en-US" altLang="ja-JP" sz="2400">
                <a:solidFill>
                  <a:schemeClr val="bg1"/>
                </a:solidFill>
              </a:rPr>
              <a:t>s theorem? </a:t>
            </a: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10595" name="Text Box 5"/>
          <p:cNvSpPr txBox="1">
            <a:spLocks noChangeArrowheads="1"/>
          </p:cNvSpPr>
          <p:nvPr/>
        </p:nvSpPr>
        <p:spPr bwMode="auto">
          <a:xfrm>
            <a:off x="212725" y="24384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619526" name="Text Box 6"/>
          <p:cNvSpPr txBox="1">
            <a:spLocks noChangeArrowheads="1"/>
          </p:cNvSpPr>
          <p:nvPr/>
        </p:nvSpPr>
        <p:spPr bwMode="auto">
          <a:xfrm>
            <a:off x="136525" y="1944688"/>
            <a:ext cx="4492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Answer: f</a:t>
            </a:r>
            <a:r>
              <a:rPr lang="ja-JP" altLang="en-US" sz="2400"/>
              <a:t>’</a:t>
            </a:r>
            <a:r>
              <a:rPr lang="en-US" altLang="ja-JP" sz="2400"/>
              <a:t>(c)=0 iff c=1 or c= 1/3 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75976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>
          <a:xfrm>
            <a:off x="152400" y="741363"/>
            <a:ext cx="5334000" cy="585787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VALUE THEOREM</a:t>
            </a:r>
          </a:p>
        </p:txBody>
      </p:sp>
      <p:sp>
        <p:nvSpPr>
          <p:cNvPr id="517123" name="Rectangle 3"/>
          <p:cNvSpPr>
            <a:spLocks noGrp="1"/>
          </p:cNvSpPr>
          <p:nvPr>
            <p:ph idx="1"/>
          </p:nvPr>
        </p:nvSpPr>
        <p:spPr>
          <a:xfrm>
            <a:off x="914400" y="1371600"/>
            <a:ext cx="7772400" cy="4191000"/>
          </a:xfrm>
        </p:spPr>
        <p:txBody>
          <a:bodyPr/>
          <a:lstStyle/>
          <a:p>
            <a:pPr marL="0" indent="3175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 a function that fulfills two hypotheses:</a:t>
            </a:r>
          </a:p>
          <a:p>
            <a:pPr marL="990600" lvl="1" indent="-533400" eaLnBrk="1" hangingPunct="1">
              <a:lnSpc>
                <a:spcPct val="125000"/>
              </a:lnSpc>
              <a:spcBef>
                <a:spcPct val="50000"/>
              </a:spcBef>
              <a:buFont typeface="Arial" panose="020B0604020202020204" pitchFamily="34" charset="0"/>
              <a:buAutoNum type="arabicPeriod"/>
            </a:pP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continuous on the closed interval [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</a:p>
          <a:p>
            <a:pPr marL="990600" lvl="1" indent="-533400" eaLnBrk="1" hangingPunct="1">
              <a:lnSpc>
                <a:spcPct val="125000"/>
              </a:lnSpc>
              <a:spcBef>
                <a:spcPct val="50000"/>
              </a:spcBef>
              <a:buFont typeface="Arial" panose="020B0604020202020204" pitchFamily="34" charset="0"/>
              <a:buAutoNum type="arabicPeriod"/>
            </a:pP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differentiable on the open interval (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3175" eaLnBrk="1" hangingPunct="1">
              <a:lnSpc>
                <a:spcPct val="125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Then, there is a number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(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such that</a:t>
            </a:r>
          </a:p>
          <a:p>
            <a:pPr marL="0" indent="3175" eaLnBrk="1" hangingPunct="1">
              <a:lnSpc>
                <a:spcPct val="125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or, equivalently,</a:t>
            </a:r>
          </a:p>
        </p:txBody>
      </p:sp>
      <p:sp>
        <p:nvSpPr>
          <p:cNvPr id="111620" name="Text Box 4"/>
          <p:cNvSpPr txBox="1">
            <a:spLocks noChangeArrowheads="1"/>
          </p:cNvSpPr>
          <p:nvPr/>
        </p:nvSpPr>
        <p:spPr bwMode="auto">
          <a:xfrm>
            <a:off x="6096000" y="86995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 1 and 2</a:t>
            </a:r>
          </a:p>
        </p:txBody>
      </p:sp>
      <p:graphicFrame>
        <p:nvGraphicFramePr>
          <p:cNvPr id="517125" name="Object 5"/>
          <p:cNvGraphicFramePr>
            <a:graphicFrameLocks noChangeAspect="1"/>
          </p:cNvGraphicFramePr>
          <p:nvPr/>
        </p:nvGraphicFramePr>
        <p:xfrm>
          <a:off x="6477000" y="3276600"/>
          <a:ext cx="19812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Equation" r:id="rId4" imgW="1256755" imgH="393529" progId="Equation.DSMT4">
                  <p:embed/>
                </p:oleObj>
              </mc:Choice>
              <mc:Fallback>
                <p:oleObj name="Equation" r:id="rId4" imgW="125675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276600"/>
                        <a:ext cx="198120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7126" name="Object 6"/>
          <p:cNvGraphicFramePr>
            <a:graphicFrameLocks noChangeAspect="1"/>
          </p:cNvGraphicFramePr>
          <p:nvPr/>
        </p:nvGraphicFramePr>
        <p:xfrm>
          <a:off x="3086100" y="4067175"/>
          <a:ext cx="32385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Equation" r:id="rId6" imgW="1625600" imgH="203200" progId="Equation.DSMT4">
                  <p:embed/>
                </p:oleObj>
              </mc:Choice>
              <mc:Fallback>
                <p:oleObj name="Equation" r:id="rId6" imgW="1625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4067175"/>
                        <a:ext cx="32385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43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7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7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7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7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17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/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41363"/>
            <a:ext cx="5334000" cy="325437"/>
          </a:xfrm>
          <a:solidFill>
            <a:srgbClr val="FFFFFF"/>
          </a:solidFill>
          <a:extLst/>
        </p:spPr>
        <p:txBody>
          <a:bodyPr rtlCol="0" anchor="t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VALUE THEOREM</a:t>
            </a:r>
          </a:p>
        </p:txBody>
      </p:sp>
      <p:sp>
        <p:nvSpPr>
          <p:cNvPr id="88066" name="Rectangle 3">
            <a:extLst/>
          </p:cNvPr>
          <p:cNvSpPr>
            <a:spLocks noGrp="1" noChangeArrowheads="1"/>
          </p:cNvSpPr>
          <p:nvPr>
            <p:ph idx="1"/>
          </p:nvPr>
        </p:nvSpPr>
        <p:spPr>
          <a:xfrm>
            <a:off x="714375" y="1219200"/>
            <a:ext cx="7886700" cy="19304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rtlCol="0">
            <a:normAutofit lnSpcReduction="10000"/>
          </a:bodyPr>
          <a:lstStyle/>
          <a:p>
            <a:pPr marL="0" indent="3175" eaLnBrk="1" fontAlgn="auto" hangingPunct="1">
              <a:lnSpc>
                <a:spcPct val="120000"/>
              </a:lnSpc>
              <a:spcBef>
                <a:spcPct val="35000"/>
              </a:spcBef>
              <a:spcAft>
                <a:spcPts val="0"/>
              </a:spcAft>
              <a:buFontTx/>
              <a:buNone/>
              <a:tabLst>
                <a:tab pos="2003425" algn="l"/>
                <a:tab pos="2511425" algn="l"/>
                <a:tab pos="4978400" algn="l"/>
              </a:tabLst>
              <a:defRPr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ja-JP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the slope of the tangent line at (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  <a:p>
            <a:pPr lvl="1" eaLnBrk="1" fontAlgn="auto" hangingPunct="1">
              <a:lnSpc>
                <a:spcPct val="120000"/>
              </a:lnSpc>
              <a:spcBef>
                <a:spcPct val="35000"/>
              </a:spcBef>
              <a:spcAft>
                <a:spcPts val="0"/>
              </a:spcAft>
              <a:tabLst>
                <a:tab pos="2003425" algn="l"/>
                <a:tab pos="2511425" algn="l"/>
                <a:tab pos="4978400" algn="l"/>
              </a:tabLs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at least one point 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on the graph where the slope of the tangent line is the same as the slope of the secant line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990600" y="3321050"/>
            <a:ext cx="7739063" cy="30892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519173" name="Picture 5" descr="0402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3365500"/>
            <a:ext cx="3592512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9174" name="Picture 6" descr="0402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3440113"/>
            <a:ext cx="3609975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72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9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/>
          </p:cNvSpPr>
          <p:nvPr>
            <p:ph type="body" sz="half" idx="1"/>
          </p:nvPr>
        </p:nvSpPr>
        <p:spPr>
          <a:xfrm>
            <a:off x="571500" y="889000"/>
            <a:ext cx="7886700" cy="5865813"/>
          </a:xfrm>
        </p:spPr>
        <p:txBody>
          <a:bodyPr>
            <a:normAutofit/>
          </a:bodyPr>
          <a:lstStyle/>
          <a:p>
            <a:pPr marL="0" indent="3175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Suppose that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 = -3 and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≤ 5 for all values of </a:t>
            </a:r>
            <a:r>
              <a:rPr lang="en-US" altLang="ja-JP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large can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possibly be?</a:t>
            </a:r>
          </a:p>
          <a:p>
            <a:pPr marL="0" indent="3175" eaLnBrk="1" hangingPunct="1">
              <a:lnSpc>
                <a:spcPct val="125000"/>
              </a:lnSpc>
              <a:spcBef>
                <a:spcPct val="50000"/>
              </a:spcBef>
              <a:buFont typeface="Symbol" panose="05050102010706020507" pitchFamily="18" charset="2"/>
              <a:buChar char="Þ"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are given that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differentiable - and therefore continuous - everywhere.</a:t>
            </a:r>
          </a:p>
          <a:p>
            <a:pPr marL="0" indent="3175" eaLnBrk="1" hangingPunct="1">
              <a:lnSpc>
                <a:spcPct val="125000"/>
              </a:lnSpc>
              <a:spcBef>
                <a:spcPct val="50000"/>
              </a:spcBef>
              <a:buFont typeface="Symbol" panose="05050102010706020507" pitchFamily="18" charset="2"/>
              <a:buChar char="Þ"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particular, we can apply the Mean Value Theorem on the interval [0, 2].</a:t>
            </a:r>
          </a:p>
          <a:p>
            <a:pPr lvl="1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exists a number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such that </a:t>
            </a:r>
            <a:b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–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 =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)(2 – 0) </a:t>
            </a:r>
          </a:p>
          <a:p>
            <a:pPr lvl="1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So,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= – 3 + 2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sz="2400" dirty="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867400" y="4572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299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4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4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4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4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2"/>
          <p:cNvSpPr>
            <a:spLocks noGrp="1"/>
          </p:cNvSpPr>
          <p:nvPr>
            <p:ph idx="1"/>
          </p:nvPr>
        </p:nvSpPr>
        <p:spPr>
          <a:xfrm>
            <a:off x="1066800" y="1408113"/>
            <a:ext cx="6477000" cy="3316287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130000"/>
              </a:lnSpc>
              <a:spcBef>
                <a:spcPct val="55000"/>
              </a:spcBef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given that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≤ 5 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ja-JP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 </a:t>
            </a:r>
          </a:p>
          <a:p>
            <a:pPr lvl="1" eaLnBrk="1" hangingPunct="1">
              <a:lnSpc>
                <a:spcPct val="130000"/>
              </a:lnSpc>
              <a:spcBef>
                <a:spcPct val="55000"/>
              </a:spcBef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	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f </a:t>
            </a:r>
            <a:r>
              <a:rPr lang="ja-JP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≤ 5.</a:t>
            </a:r>
          </a:p>
          <a:p>
            <a:pPr lvl="1" eaLnBrk="1" hangingPunct="1">
              <a:lnSpc>
                <a:spcPct val="130000"/>
              </a:lnSpc>
              <a:spcBef>
                <a:spcPct val="55000"/>
              </a:spcBef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	 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≤ 10. </a:t>
            </a:r>
          </a:p>
          <a:p>
            <a:pPr lvl="1" eaLnBrk="1" hangingPunct="1">
              <a:lnSpc>
                <a:spcPct val="130000"/>
              </a:lnSpc>
              <a:spcBef>
                <a:spcPct val="55000"/>
              </a:spcBef>
              <a:buFont typeface="Wingdings" panose="05000000000000000000" pitchFamily="2" charset="2"/>
              <a:buNone/>
            </a:pP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= – 3 + 2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≤ – 3 + 10 = 7</a:t>
            </a:r>
          </a:p>
          <a:p>
            <a:pPr lvl="1" eaLnBrk="1" hangingPunct="1">
              <a:lnSpc>
                <a:spcPct val="130000"/>
              </a:lnSpc>
              <a:spcBef>
                <a:spcPct val="55000"/>
              </a:spcBef>
            </a:pP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largest possible value for </a:t>
            </a:r>
            <a:r>
              <a:rPr lang="en-US" altLang="en-US" sz="2400" i="1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is 7.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5867400" y="4572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85263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">
            <a:extLst/>
          </p:cNvPr>
          <p:cNvSpPr>
            <a:spLocks noGrp="1" noChangeArrowheads="1"/>
          </p:cNvSpPr>
          <p:nvPr>
            <p:ph idx="1"/>
          </p:nvPr>
        </p:nvSpPr>
        <p:spPr>
          <a:xfrm>
            <a:off x="590550" y="1752600"/>
            <a:ext cx="8359775" cy="3881438"/>
          </a:xfrm>
          <a:extLst/>
        </p:spPr>
        <p:txBody>
          <a:bodyPr rtlCol="0">
            <a:normAutofit fontScale="92500"/>
          </a:bodyPr>
          <a:lstStyle/>
          <a:p>
            <a:pPr marL="0" indent="3175" eaLnBrk="1" fontAlgn="auto" hangingPunct="1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key thing to remember is that rates of change are derivatives.</a:t>
            </a:r>
          </a:p>
          <a:p>
            <a:pPr marL="0" indent="3175" eaLnBrk="1" fontAlgn="auto" hangingPunct="1">
              <a:lnSpc>
                <a:spcPct val="150000"/>
              </a:lnSpc>
              <a:spcAft>
                <a:spcPts val="0"/>
              </a:spcAft>
              <a:buFontTx/>
              <a:buNone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33363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problem, the volume and the radius are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functions of the time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indent="-233363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rate of increase of the volume with respect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time is the derivative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dV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33363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rate of increase of the radius is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590550" y="1295400"/>
            <a:ext cx="2138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sp>
        <p:nvSpPr>
          <p:cNvPr id="28676" name="Text Box 7"/>
          <p:cNvSpPr txBox="1">
            <a:spLocks noChangeArrowheads="1"/>
          </p:cNvSpPr>
          <p:nvPr/>
        </p:nvSpPr>
        <p:spPr bwMode="auto">
          <a:xfrm>
            <a:off x="331788" y="649288"/>
            <a:ext cx="662940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3300"/>
                </a:solidFill>
              </a:rPr>
              <a:t>RELATED RATES</a:t>
            </a:r>
          </a:p>
        </p:txBody>
      </p:sp>
    </p:spTree>
    <p:extLst>
      <p:ext uri="{BB962C8B-B14F-4D97-AF65-F5344CB8AC3E}">
        <p14:creationId xmlns:p14="http://schemas.microsoft.com/office/powerpoint/2010/main" val="37106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/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836613"/>
            <a:ext cx="5334000" cy="319087"/>
          </a:xfrm>
          <a:extLst/>
        </p:spPr>
        <p:txBody>
          <a:bodyPr rtlCol="0" anchor="t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VALUE THEOREM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133600"/>
            <a:ext cx="6781800" cy="762000"/>
          </a:xfrm>
          <a:solidFill>
            <a:schemeClr val="bg1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0" indent="3175" algn="ctr" eaLnBrk="1" hangingPunct="1">
              <a:buFontTx/>
              <a:buNone/>
            </a:pP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f </a:t>
            </a:r>
            <a:r>
              <a:rPr lang="ja-JP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 = 0 for all x in an interval (a, b), 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f is constant on (a, b).</a:t>
            </a: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533400" y="147955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3657600"/>
            <a:ext cx="7239000" cy="1828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indent="3175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b="1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ja-JP" altLang="en-US" sz="2400" b="1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 = g</a:t>
            </a:r>
            <a:r>
              <a:rPr lang="ja-JP" altLang="en-US" sz="2400" b="1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en-US" altLang="ja-JP" sz="2400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all x in an interval (a, b), </a:t>
            </a:r>
            <a:r>
              <a:rPr lang="en-US" altLang="en-US" sz="2400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f – g is constant on (a, b).</a:t>
            </a:r>
          </a:p>
          <a:p>
            <a:pPr eaLnBrk="1" hangingPunct="1">
              <a:lnSpc>
                <a:spcPct val="135000"/>
              </a:lnSpc>
              <a:spcBef>
                <a:spcPct val="50000"/>
              </a:spcBef>
              <a:buFontTx/>
              <a:buNone/>
            </a:pPr>
            <a:r>
              <a:rPr lang="en-US" altLang="en-US" sz="2400" i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is, f(x) = g(x) + c where c is a constant.</a:t>
            </a:r>
          </a:p>
        </p:txBody>
      </p:sp>
      <p:sp>
        <p:nvSpPr>
          <p:cNvPr id="119814" name="Text Box 4"/>
          <p:cNvSpPr txBox="1">
            <a:spLocks noChangeArrowheads="1"/>
          </p:cNvSpPr>
          <p:nvPr/>
        </p:nvSpPr>
        <p:spPr bwMode="auto">
          <a:xfrm>
            <a:off x="457200" y="3195638"/>
            <a:ext cx="152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Corollary </a:t>
            </a:r>
          </a:p>
        </p:txBody>
      </p:sp>
    </p:spTree>
    <p:extLst>
      <p:ext uri="{BB962C8B-B14F-4D97-AF65-F5344CB8AC3E}">
        <p14:creationId xmlns:p14="http://schemas.microsoft.com/office/powerpoint/2010/main" val="8131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914400" y="1477963"/>
            <a:ext cx="731520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4.5 Derivatives and the Shapes of Graphs</a:t>
            </a:r>
            <a:endParaRPr lang="en-US" altLang="en-US" sz="240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859" name="Text Box 3"/>
          <p:cNvSpPr txBox="1">
            <a:spLocks noChangeArrowheads="1"/>
          </p:cNvSpPr>
          <p:nvPr/>
        </p:nvSpPr>
        <p:spPr bwMode="auto">
          <a:xfrm>
            <a:off x="588963" y="688975"/>
            <a:ext cx="6629400" cy="534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DIFFERENTIATION</a:t>
            </a:r>
          </a:p>
        </p:txBody>
      </p:sp>
      <p:sp>
        <p:nvSpPr>
          <p:cNvPr id="121860" name="Rectangle 4"/>
          <p:cNvSpPr>
            <a:spLocks noChangeArrowheads="1"/>
          </p:cNvSpPr>
          <p:nvPr/>
        </p:nvSpPr>
        <p:spPr bwMode="auto">
          <a:xfrm>
            <a:off x="609600" y="36576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40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861" name="Rectangle 5"/>
          <p:cNvSpPr>
            <a:spLocks noChangeArrowheads="1"/>
          </p:cNvSpPr>
          <p:nvPr/>
        </p:nvSpPr>
        <p:spPr bwMode="auto">
          <a:xfrm>
            <a:off x="228600" y="3886200"/>
            <a:ext cx="868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400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495300" y="3124200"/>
            <a:ext cx="81534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section, we will learn: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 derivative of a function gives us the direction 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which the curve proceeds at each point. </a:t>
            </a:r>
          </a:p>
        </p:txBody>
      </p:sp>
    </p:spTree>
    <p:extLst>
      <p:ext uri="{BB962C8B-B14F-4D97-AF65-F5344CB8AC3E}">
        <p14:creationId xmlns:p14="http://schemas.microsoft.com/office/powerpoint/2010/main" val="156156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/>
          </p:cNvSpPr>
          <p:nvPr>
            <p:ph type="title"/>
          </p:nvPr>
        </p:nvSpPr>
        <p:spPr>
          <a:xfrm>
            <a:off x="31750" y="685800"/>
            <a:ext cx="70866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INCREASING/DECREASING TEST (I/D TEST) </a:t>
            </a:r>
          </a:p>
        </p:txBody>
      </p:sp>
      <p:sp>
        <p:nvSpPr>
          <p:cNvPr id="529411" name="Rectangle 3"/>
          <p:cNvSpPr>
            <a:spLocks noGrp="1"/>
          </p:cNvSpPr>
          <p:nvPr>
            <p:ph idx="1"/>
          </p:nvPr>
        </p:nvSpPr>
        <p:spPr>
          <a:xfrm>
            <a:off x="304800" y="1600200"/>
            <a:ext cx="6972300" cy="2209800"/>
          </a:xfrm>
          <a:solidFill>
            <a:schemeClr val="bg1"/>
          </a:solidFill>
        </p:spPr>
        <p:txBody>
          <a:bodyPr/>
          <a:lstStyle/>
          <a:p>
            <a:pPr marL="396875" indent="-393700" eaLnBrk="1" hangingPunct="1">
              <a:lnSpc>
                <a:spcPct val="125000"/>
              </a:lnSpc>
              <a:spcBef>
                <a:spcPct val="45000"/>
              </a:spcBef>
              <a:buFontTx/>
              <a:buAutoNum type="alphaLcPeriod"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&gt; 0 on an interval, then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increasing </a:t>
            </a:r>
            <a:b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that interval.</a:t>
            </a:r>
          </a:p>
          <a:p>
            <a:pPr marL="396875" indent="-393700" eaLnBrk="1" hangingPunct="1">
              <a:lnSpc>
                <a:spcPct val="125000"/>
              </a:lnSpc>
              <a:spcBef>
                <a:spcPct val="45000"/>
              </a:spcBef>
              <a:buFontTx/>
              <a:buAutoNum type="alphaLcPeriod"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x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) &lt; 0 on an interval, then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 is decreasing on that interval.</a:t>
            </a:r>
            <a:endParaRPr lang="en-US" altLang="en-US" sz="240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4800600" y="3276600"/>
            <a:ext cx="3657600" cy="30178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3909" name="Picture 5" descr="0403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29000"/>
            <a:ext cx="3190875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70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94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9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1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914400"/>
            <a:ext cx="8483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1093" name="Text Box 5"/>
          <p:cNvSpPr txBox="1">
            <a:spLocks noChangeArrowheads="1"/>
          </p:cNvSpPr>
          <p:nvPr/>
        </p:nvSpPr>
        <p:spPr bwMode="auto">
          <a:xfrm>
            <a:off x="365125" y="5751513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Answer: (A)</a:t>
            </a:r>
          </a:p>
        </p:txBody>
      </p:sp>
    </p:spTree>
    <p:extLst>
      <p:ext uri="{BB962C8B-B14F-4D97-AF65-F5344CB8AC3E}">
        <p14:creationId xmlns:p14="http://schemas.microsoft.com/office/powerpoint/2010/main" val="285397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/>
          </p:cNvSpPr>
          <p:nvPr>
            <p:ph type="title"/>
          </p:nvPr>
        </p:nvSpPr>
        <p:spPr>
          <a:xfrm>
            <a:off x="215900" y="719138"/>
            <a:ext cx="5334000" cy="587375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DERIVATIVE TEST</a:t>
            </a:r>
          </a:p>
        </p:txBody>
      </p:sp>
      <p:sp>
        <p:nvSpPr>
          <p:cNvPr id="128003" name="Rectangle 3"/>
          <p:cNvSpPr>
            <a:spLocks noGrp="1"/>
          </p:cNvSpPr>
          <p:nvPr>
            <p:ph idx="1"/>
          </p:nvPr>
        </p:nvSpPr>
        <p:spPr>
          <a:xfrm>
            <a:off x="609600" y="1501775"/>
            <a:ext cx="7467600" cy="1651000"/>
          </a:xfrm>
        </p:spPr>
        <p:txBody>
          <a:bodyPr>
            <a:normAutofit lnSpcReduction="10000"/>
          </a:bodyPr>
          <a:lstStyle/>
          <a:p>
            <a:pPr marL="395288" indent="-392113" eaLnBrk="1" hangingPunct="1">
              <a:spcBef>
                <a:spcPct val="55000"/>
              </a:spcBef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that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critical number of a continuous function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95288" indent="-392113" eaLnBrk="1" hangingPunct="1">
              <a:spcBef>
                <a:spcPct val="55000"/>
              </a:spcBef>
              <a:buFontTx/>
              <a:buAutoNum type="alphaLcPeriod"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changes from positive to negative at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a local maximum at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95288" indent="-392113" eaLnBrk="1" hangingPunct="1">
              <a:spcBef>
                <a:spcPct val="55000"/>
              </a:spcBef>
              <a:buFontTx/>
              <a:buAutoNum type="alphaLcPeriod"/>
            </a:pPr>
            <a:endParaRPr lang="en-US" altLang="en-US" sz="240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3914775" y="2962275"/>
            <a:ext cx="3746500" cy="355758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8005" name="Picture 5" descr="04030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48000"/>
            <a:ext cx="3546475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1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3"/>
          <p:cNvSpPr>
            <a:spLocks noGrp="1"/>
          </p:cNvSpPr>
          <p:nvPr>
            <p:ph idx="1"/>
          </p:nvPr>
        </p:nvSpPr>
        <p:spPr>
          <a:xfrm>
            <a:off x="1066800" y="1371600"/>
            <a:ext cx="6438900" cy="1600200"/>
          </a:xfrm>
        </p:spPr>
        <p:txBody>
          <a:bodyPr/>
          <a:lstStyle/>
          <a:p>
            <a:pPr marL="511175" indent="-508000" eaLnBrk="1" hangingPunct="1"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</a:rPr>
              <a:t>b. If </a:t>
            </a:r>
            <a:r>
              <a:rPr lang="en-US" altLang="en-US" sz="2400" i="1" smtClean="0">
                <a:solidFill>
                  <a:srgbClr val="0033CC"/>
                </a:solidFill>
              </a:rPr>
              <a:t>f</a:t>
            </a:r>
            <a:r>
              <a:rPr lang="ja-JP" altLang="en-US" sz="2400" i="1" smtClean="0">
                <a:solidFill>
                  <a:srgbClr val="0033CC"/>
                </a:solidFill>
              </a:rPr>
              <a:t>’</a:t>
            </a:r>
            <a:r>
              <a:rPr lang="en-US" altLang="ja-JP" sz="2400" i="1" smtClean="0">
                <a:solidFill>
                  <a:srgbClr val="0033CC"/>
                </a:solidFill>
              </a:rPr>
              <a:t> </a:t>
            </a:r>
            <a:r>
              <a:rPr lang="en-US" altLang="ja-JP" sz="2400" smtClean="0">
                <a:solidFill>
                  <a:srgbClr val="0033CC"/>
                </a:solidFill>
              </a:rPr>
              <a:t>changes from negative to positive at </a:t>
            </a:r>
            <a:r>
              <a:rPr lang="en-US" altLang="ja-JP" sz="2400" i="1" smtClean="0">
                <a:solidFill>
                  <a:srgbClr val="0033CC"/>
                </a:solidFill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</a:rPr>
              <a:t>, then </a:t>
            </a:r>
            <a:r>
              <a:rPr lang="en-US" altLang="ja-JP" sz="2400" i="1" smtClean="0">
                <a:solidFill>
                  <a:srgbClr val="0033CC"/>
                </a:solidFill>
              </a:rPr>
              <a:t>f</a:t>
            </a:r>
            <a:r>
              <a:rPr lang="en-US" altLang="ja-JP" sz="2400" smtClean="0">
                <a:solidFill>
                  <a:srgbClr val="0033CC"/>
                </a:solidFill>
              </a:rPr>
              <a:t> has a local minimum at </a:t>
            </a:r>
            <a:r>
              <a:rPr lang="en-US" altLang="ja-JP" sz="2400" i="1" smtClean="0">
                <a:solidFill>
                  <a:srgbClr val="0033CC"/>
                </a:solidFill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</a:rPr>
              <a:t>.</a:t>
            </a:r>
            <a:endParaRPr lang="en-US" altLang="en-US" sz="2400" smtClean="0">
              <a:solidFill>
                <a:srgbClr val="0033CC"/>
              </a:solidFill>
            </a:endParaRPr>
          </a:p>
        </p:txBody>
      </p:sp>
      <p:sp>
        <p:nvSpPr>
          <p:cNvPr id="130051" name="Rectangle 4"/>
          <p:cNvSpPr>
            <a:spLocks noChangeArrowheads="1"/>
          </p:cNvSpPr>
          <p:nvPr/>
        </p:nvSpPr>
        <p:spPr bwMode="auto">
          <a:xfrm>
            <a:off x="3810000" y="2171700"/>
            <a:ext cx="4149725" cy="3954463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130052" name="Picture 5" descr="04030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8" y="2270125"/>
            <a:ext cx="3930650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/>
          </p:cNvPr>
          <p:cNvSpPr txBox="1">
            <a:spLocks noChangeArrowheads="1"/>
          </p:cNvSpPr>
          <p:nvPr/>
        </p:nvSpPr>
        <p:spPr bwMode="auto">
          <a:xfrm>
            <a:off x="228600" y="836613"/>
            <a:ext cx="5334000" cy="31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8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VALUE THEOREM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07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/>
          </p:cNvSpPr>
          <p:nvPr>
            <p:ph type="title"/>
          </p:nvPr>
        </p:nvSpPr>
        <p:spPr>
          <a:xfrm>
            <a:off x="230188" y="779463"/>
            <a:ext cx="5334000" cy="319087"/>
          </a:xfrm>
        </p:spPr>
        <p:txBody>
          <a:bodyPr anchor="t">
            <a:normAutofit fontScale="90000"/>
          </a:bodyPr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VALUE THEOREM</a:t>
            </a:r>
          </a:p>
        </p:txBody>
      </p:sp>
      <p:sp>
        <p:nvSpPr>
          <p:cNvPr id="132099" name="Rectangle 3"/>
          <p:cNvSpPr>
            <a:spLocks noGrp="1"/>
          </p:cNvSpPr>
          <p:nvPr>
            <p:ph idx="1"/>
          </p:nvPr>
        </p:nvSpPr>
        <p:spPr>
          <a:xfrm>
            <a:off x="685800" y="1295400"/>
            <a:ext cx="7010400" cy="1219200"/>
          </a:xfrm>
        </p:spPr>
        <p:txBody>
          <a:bodyPr/>
          <a:lstStyle/>
          <a:p>
            <a:pPr marL="457200" indent="-454025" eaLnBrk="1" hangingPunct="1"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If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change sign at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b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no local maximum or minimum at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40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871538" y="2538413"/>
            <a:ext cx="6862762" cy="314642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101" name="Picture 5" descr="04030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598738"/>
            <a:ext cx="3186113" cy="304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Picture 6" descr="040303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3" y="2579688"/>
            <a:ext cx="3222625" cy="306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43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>
            <a:spLocks noGrp="1"/>
          </p:cNvSpPr>
          <p:nvPr>
            <p:ph type="title"/>
          </p:nvPr>
        </p:nvSpPr>
        <p:spPr>
          <a:xfrm>
            <a:off x="519113" y="557213"/>
            <a:ext cx="5334000" cy="585787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CONCAVE UPWARD/DOWNWARD</a:t>
            </a:r>
          </a:p>
        </p:txBody>
      </p:sp>
      <p:sp>
        <p:nvSpPr>
          <p:cNvPr id="537602" name="Rectangle 2"/>
          <p:cNvSpPr>
            <a:spLocks noGrp="1"/>
          </p:cNvSpPr>
          <p:nvPr>
            <p:ph idx="1"/>
          </p:nvPr>
        </p:nvSpPr>
        <p:spPr>
          <a:xfrm>
            <a:off x="533400" y="1143000"/>
            <a:ext cx="7543800" cy="2133600"/>
          </a:xfrm>
        </p:spPr>
        <p:txBody>
          <a:bodyPr>
            <a:normAutofit lnSpcReduction="10000"/>
          </a:bodyPr>
          <a:lstStyle/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curve lies above the tangents and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called </a:t>
            </a:r>
            <a:r>
              <a:rPr lang="en-US" altLang="en-US" sz="2400" b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concave upward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(lõm lên) on (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curve lies below the tangents and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called </a:t>
            </a:r>
            <a:r>
              <a:rPr lang="en-US" altLang="en-US" sz="2400" b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concave downward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(lõm xuống) on (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134148" name="Rectangle 4"/>
          <p:cNvSpPr>
            <a:spLocks noChangeArrowheads="1"/>
          </p:cNvSpPr>
          <p:nvPr/>
        </p:nvSpPr>
        <p:spPr bwMode="auto">
          <a:xfrm>
            <a:off x="762000" y="3270250"/>
            <a:ext cx="7856538" cy="28956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7605" name="Picture 5" descr="04030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87725"/>
            <a:ext cx="33972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7606" name="Picture 6" descr="040306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444875"/>
            <a:ext cx="3419475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45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7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37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3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0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/>
          </p:nvPr>
        </p:nvSpPr>
        <p:spPr>
          <a:xfrm>
            <a:off x="304800" y="714375"/>
            <a:ext cx="5334000" cy="501650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CONCAVITY TEST</a:t>
            </a:r>
          </a:p>
        </p:txBody>
      </p:sp>
      <p:sp>
        <p:nvSpPr>
          <p:cNvPr id="547843" name="Rectangle 3"/>
          <p:cNvSpPr>
            <a:spLocks noGrp="1"/>
          </p:cNvSpPr>
          <p:nvPr>
            <p:ph idx="1"/>
          </p:nvPr>
        </p:nvSpPr>
        <p:spPr>
          <a:xfrm>
            <a:off x="1219200" y="1216025"/>
            <a:ext cx="6591300" cy="1679575"/>
          </a:xfrm>
        </p:spPr>
        <p:txBody>
          <a:bodyPr>
            <a:normAutofit lnSpcReduction="10000"/>
          </a:bodyPr>
          <a:lstStyle/>
          <a:p>
            <a:pPr marL="396875" indent="-393700" eaLnBrk="1" hangingPunct="1">
              <a:spcBef>
                <a:spcPct val="55000"/>
              </a:spcBef>
              <a:buFontTx/>
              <a:buAutoNum type="alphaLcPeriod"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’’</a:t>
            </a:r>
            <a:r>
              <a:rPr lang="en-US" altLang="ja-JP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&gt; 0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all </a:t>
            </a:r>
            <a:r>
              <a:rPr lang="en-US" altLang="ja-JP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ja-JP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then the graph of </a:t>
            </a:r>
            <a:r>
              <a:rPr lang="en-US" altLang="ja-JP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ja-JP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concave upward 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ja-JP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96875" indent="-393700" eaLnBrk="1" hangingPunct="1">
              <a:spcBef>
                <a:spcPct val="55000"/>
              </a:spcBef>
              <a:buFontTx/>
              <a:buAutoNum type="alphaLcPeriod"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</a:rPr>
              <a:t>’’</a:t>
            </a:r>
            <a:r>
              <a:rPr lang="en-US" altLang="ja-JP" sz="24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ja-JP" sz="2400" i="1" smtClean="0">
                <a:solidFill>
                  <a:schemeClr val="accent2"/>
                </a:solidFill>
                <a:latin typeface="Times New Roman" panose="02020603050405020304" pitchFamily="18" charset="0"/>
              </a:rPr>
              <a:t>x</a:t>
            </a:r>
            <a:r>
              <a:rPr lang="en-US" altLang="ja-JP" sz="24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) &lt; 0</a:t>
            </a:r>
            <a:r>
              <a:rPr lang="en-US" altLang="ja-JP" sz="2400" smtClean="0">
                <a:latin typeface="Times New Roman" panose="02020603050405020304" pitchFamily="18" charset="0"/>
              </a:rPr>
              <a:t> for all </a:t>
            </a:r>
            <a:r>
              <a:rPr lang="en-US" altLang="ja-JP" sz="2400" i="1" smtClean="0">
                <a:latin typeface="Times New Roman" panose="02020603050405020304" pitchFamily="18" charset="0"/>
              </a:rPr>
              <a:t>x</a:t>
            </a:r>
            <a:r>
              <a:rPr lang="en-US" altLang="ja-JP" sz="2400" smtClean="0">
                <a:latin typeface="Times New Roman" panose="02020603050405020304" pitchFamily="18" charset="0"/>
              </a:rPr>
              <a:t> in </a:t>
            </a:r>
            <a:r>
              <a:rPr lang="en-US" altLang="ja-JP" sz="2400" i="1" smtClean="0">
                <a:latin typeface="Times New Roman" panose="02020603050405020304" pitchFamily="18" charset="0"/>
              </a:rPr>
              <a:t>I</a:t>
            </a:r>
            <a:r>
              <a:rPr lang="en-US" altLang="ja-JP" sz="2400" smtClean="0">
                <a:latin typeface="Times New Roman" panose="02020603050405020304" pitchFamily="18" charset="0"/>
              </a:rPr>
              <a:t>, then the graph of </a:t>
            </a:r>
            <a:r>
              <a:rPr lang="en-US" altLang="ja-JP" sz="2400" i="1" smtClean="0">
                <a:latin typeface="Times New Roman" panose="02020603050405020304" pitchFamily="18" charset="0"/>
              </a:rPr>
              <a:t>f</a:t>
            </a:r>
            <a:r>
              <a:rPr lang="en-US" altLang="ja-JP" sz="2400" smtClean="0">
                <a:latin typeface="Times New Roman" panose="02020603050405020304" pitchFamily="18" charset="0"/>
              </a:rPr>
              <a:t> is </a:t>
            </a:r>
            <a:r>
              <a:rPr lang="en-US" altLang="ja-JP" sz="240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concave downward </a:t>
            </a:r>
            <a:r>
              <a:rPr lang="en-US" altLang="ja-JP" sz="2400" smtClean="0">
                <a:latin typeface="Times New Roman" panose="02020603050405020304" pitchFamily="18" charset="0"/>
              </a:rPr>
              <a:t>on </a:t>
            </a:r>
            <a:r>
              <a:rPr lang="en-US" altLang="ja-JP" sz="2400" i="1" smtClean="0">
                <a:latin typeface="Times New Roman" panose="02020603050405020304" pitchFamily="18" charset="0"/>
              </a:rPr>
              <a:t>I</a:t>
            </a:r>
            <a:r>
              <a:rPr lang="en-US" altLang="ja-JP" sz="2400" smtClean="0">
                <a:latin typeface="Times New Roman" panose="02020603050405020304" pitchFamily="18" charset="0"/>
              </a:rPr>
              <a:t>.</a:t>
            </a: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577850" y="2971800"/>
            <a:ext cx="8243888" cy="29718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197" name="Picture 5" descr="040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3111500"/>
            <a:ext cx="7983538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88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7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7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4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3"/>
          <p:cNvSpPr>
            <a:spLocks noGrp="1"/>
          </p:cNvSpPr>
          <p:nvPr>
            <p:ph type="title"/>
          </p:nvPr>
        </p:nvSpPr>
        <p:spPr>
          <a:xfrm>
            <a:off x="512763" y="762000"/>
            <a:ext cx="5334000" cy="585788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INFLECTION POINT—DEFINITION</a:t>
            </a:r>
          </a:p>
        </p:txBody>
      </p:sp>
      <p:sp>
        <p:nvSpPr>
          <p:cNvPr id="138243" name="Rectangle 2"/>
          <p:cNvSpPr>
            <a:spLocks noGrp="1"/>
          </p:cNvSpPr>
          <p:nvPr>
            <p:ph idx="1"/>
          </p:nvPr>
        </p:nvSpPr>
        <p:spPr>
          <a:xfrm>
            <a:off x="685800" y="2438400"/>
            <a:ext cx="8229600" cy="2209800"/>
          </a:xfrm>
        </p:spPr>
        <p:txBody>
          <a:bodyPr/>
          <a:lstStyle/>
          <a:p>
            <a:pPr marL="0" indent="3175" eaLnBrk="1" hangingPunct="1">
              <a:spcBef>
                <a:spcPct val="50000"/>
              </a:spcBef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point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a curve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called an </a:t>
            </a:r>
            <a:r>
              <a:rPr lang="en-US" altLang="en-US" sz="2400" b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inflection point</a:t>
            </a:r>
          </a:p>
          <a:p>
            <a:pPr marL="0" indent="3175" eaLnBrk="1" hangingPunct="1">
              <a:spcBef>
                <a:spcPct val="50000"/>
              </a:spcBef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continuous there and the curve changes </a:t>
            </a:r>
            <a:b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from concave upward to concave downward </a:t>
            </a:r>
          </a:p>
          <a:p>
            <a:pPr marL="0" indent="3175" eaLnBrk="1" hangingPunct="1">
              <a:spcBef>
                <a:spcPct val="50000"/>
              </a:spcBef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 from concave downward to concave upward at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P)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41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/>
          </p:cNvSpPr>
          <p:nvPr>
            <p:ph idx="1"/>
          </p:nvPr>
        </p:nvSpPr>
        <p:spPr>
          <a:xfrm>
            <a:off x="685800" y="1897063"/>
            <a:ext cx="7391400" cy="1304925"/>
          </a:xfrm>
        </p:spPr>
        <p:txBody>
          <a:bodyPr>
            <a:normAutofit/>
          </a:bodyPr>
          <a:lstStyle/>
          <a:p>
            <a:pPr eaLnBrk="1" hangingPunct="1">
              <a:lnSpc>
                <a:spcPct val="125000"/>
              </a:lnSpc>
              <a:spcBef>
                <a:spcPct val="25000"/>
              </a:spcBef>
              <a:buFontTx/>
              <a:buNone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connect </a:t>
            </a:r>
            <a:r>
              <a:rPr lang="en-US" alt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dV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first  we relate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the formula for  the volume of a sphere:</a:t>
            </a: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/>
        </p:nvGraphicFramePr>
        <p:xfrm>
          <a:off x="3465513" y="3200400"/>
          <a:ext cx="183197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4" imgW="596900" imgH="241300" progId="Equation.DSMT4">
                  <p:embed/>
                </p:oleObj>
              </mc:Choice>
              <mc:Fallback>
                <p:oleObj name="Equation" r:id="rId4" imgW="596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5513" y="3200400"/>
                        <a:ext cx="1831975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57200" y="14239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457200" y="649288"/>
            <a:ext cx="6629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RELATED RATES</a:t>
            </a:r>
          </a:p>
        </p:txBody>
      </p:sp>
    </p:spTree>
    <p:extLst>
      <p:ext uri="{BB962C8B-B14F-4D97-AF65-F5344CB8AC3E}">
        <p14:creationId xmlns:p14="http://schemas.microsoft.com/office/powerpoint/2010/main" val="367058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990600"/>
            <a:ext cx="878363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2117" name="Text Box 5"/>
          <p:cNvSpPr txBox="1">
            <a:spLocks noChangeArrowheads="1"/>
          </p:cNvSpPr>
          <p:nvPr/>
        </p:nvSpPr>
        <p:spPr bwMode="auto">
          <a:xfrm>
            <a:off x="365125" y="5065713"/>
            <a:ext cx="415925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33CC"/>
                </a:solidFill>
              </a:rPr>
              <a:t>Answer: (-1,f(-1)),(1,f(1)),(3,f(3)),(6,f(6))</a:t>
            </a:r>
          </a:p>
        </p:txBody>
      </p:sp>
    </p:spTree>
    <p:extLst>
      <p:ext uri="{BB962C8B-B14F-4D97-AF65-F5344CB8AC3E}">
        <p14:creationId xmlns:p14="http://schemas.microsoft.com/office/powerpoint/2010/main" val="217605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/>
          </p:cNvSpPr>
          <p:nvPr>
            <p:ph type="title"/>
          </p:nvPr>
        </p:nvSpPr>
        <p:spPr>
          <a:xfrm>
            <a:off x="247650" y="914400"/>
            <a:ext cx="53340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DERIVATIVE TEST</a:t>
            </a:r>
          </a:p>
        </p:txBody>
      </p:sp>
      <p:sp>
        <p:nvSpPr>
          <p:cNvPr id="551939" name="Rectangle 3"/>
          <p:cNvSpPr>
            <a:spLocks noGrp="1"/>
          </p:cNvSpPr>
          <p:nvPr>
            <p:ph idx="1"/>
          </p:nvPr>
        </p:nvSpPr>
        <p:spPr>
          <a:xfrm>
            <a:off x="247650" y="2057400"/>
            <a:ext cx="5372100" cy="3122613"/>
          </a:xfrm>
        </p:spPr>
        <p:txBody>
          <a:bodyPr/>
          <a:lstStyle/>
          <a:p>
            <a:pPr marL="396875" indent="-393700" eaLnBrk="1" hangingPunct="1">
              <a:spcBef>
                <a:spcPct val="60000"/>
              </a:spcBef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’’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continuous near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96875" indent="-393700" eaLnBrk="1" hangingPunct="1">
              <a:spcBef>
                <a:spcPct val="60000"/>
              </a:spcBef>
              <a:buFontTx/>
              <a:buAutoNum type="alphaLcPeriod"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) = 0 and </a:t>
            </a:r>
            <a:r>
              <a:rPr lang="en-US" altLang="ja-JP" sz="2400" b="1" i="1" smtClean="0">
                <a:solidFill>
                  <a:srgbClr val="CC0000"/>
                </a:solidFill>
                <a:latin typeface="Times New Roman" panose="02020603050405020304" pitchFamily="18" charset="0"/>
              </a:rPr>
              <a:t>f</a:t>
            </a:r>
            <a:r>
              <a:rPr lang="ja-JP" altLang="en-US" sz="2400" b="1" i="1" smtClean="0">
                <a:solidFill>
                  <a:srgbClr val="CC0000"/>
                </a:solidFill>
                <a:latin typeface="Times New Roman" panose="02020603050405020304" pitchFamily="18" charset="0"/>
              </a:rPr>
              <a:t>’’</a:t>
            </a:r>
            <a:r>
              <a:rPr lang="en-US" altLang="ja-JP" sz="2400" b="1" smtClean="0">
                <a:solidFill>
                  <a:srgbClr val="CC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ja-JP" sz="2400" b="1" i="1" smtClean="0">
                <a:solidFill>
                  <a:srgbClr val="CC00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ja-JP" sz="2400" b="1" smtClean="0">
                <a:solidFill>
                  <a:srgbClr val="CC0000"/>
                </a:solidFill>
                <a:latin typeface="Times New Roman" panose="02020603050405020304" pitchFamily="18" charset="0"/>
              </a:rPr>
              <a:t>) &gt; 0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, </a:t>
            </a:r>
            <a:b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then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 has a </a:t>
            </a:r>
            <a:r>
              <a:rPr lang="en-US" altLang="ja-JP" sz="2400" b="1" smtClean="0">
                <a:solidFill>
                  <a:srgbClr val="CC0000"/>
                </a:solidFill>
                <a:latin typeface="Times New Roman" panose="02020603050405020304" pitchFamily="18" charset="0"/>
              </a:rPr>
              <a:t>local minimum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 at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.</a:t>
            </a:r>
          </a:p>
          <a:p>
            <a:pPr marL="396875" indent="-393700" eaLnBrk="1" hangingPunct="1">
              <a:spcBef>
                <a:spcPct val="60000"/>
              </a:spcBef>
              <a:buFontTx/>
              <a:buAutoNum type="alphaLcPeriod"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) = 0 and  </a:t>
            </a:r>
            <a:r>
              <a:rPr lang="en-US" altLang="ja-JP" sz="2400" b="1" i="1" smtClean="0">
                <a:solidFill>
                  <a:srgbClr val="E45C00"/>
                </a:solidFill>
                <a:latin typeface="Times New Roman" panose="02020603050405020304" pitchFamily="18" charset="0"/>
              </a:rPr>
              <a:t>f</a:t>
            </a:r>
            <a:r>
              <a:rPr lang="ja-JP" altLang="en-US" sz="2400" b="1" i="1" smtClean="0">
                <a:solidFill>
                  <a:srgbClr val="E45C00"/>
                </a:solidFill>
                <a:latin typeface="Times New Roman" panose="02020603050405020304" pitchFamily="18" charset="0"/>
              </a:rPr>
              <a:t>’’</a:t>
            </a:r>
            <a:r>
              <a:rPr lang="en-US" altLang="ja-JP" sz="2400" b="1" smtClean="0">
                <a:solidFill>
                  <a:srgbClr val="E45C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ja-JP" sz="2400" b="1" i="1" smtClean="0">
                <a:solidFill>
                  <a:srgbClr val="E45C00"/>
                </a:solidFill>
                <a:latin typeface="Times New Roman" panose="02020603050405020304" pitchFamily="18" charset="0"/>
              </a:rPr>
              <a:t>c</a:t>
            </a:r>
            <a:r>
              <a:rPr lang="en-US" altLang="ja-JP" sz="2400" b="1" smtClean="0">
                <a:solidFill>
                  <a:srgbClr val="E45C00"/>
                </a:solidFill>
                <a:latin typeface="Times New Roman" panose="02020603050405020304" pitchFamily="18" charset="0"/>
              </a:rPr>
              <a:t>) &lt; 0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, </a:t>
            </a:r>
            <a:b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</a:b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then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f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 has a </a:t>
            </a:r>
            <a:r>
              <a:rPr lang="en-US" altLang="ja-JP" sz="2400" b="1" smtClean="0">
                <a:solidFill>
                  <a:srgbClr val="E45C00"/>
                </a:solidFill>
                <a:latin typeface="Times New Roman" panose="02020603050405020304" pitchFamily="18" charset="0"/>
              </a:rPr>
              <a:t>local maximum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 at </a:t>
            </a:r>
            <a:r>
              <a:rPr lang="en-US" altLang="ja-JP" sz="2400" i="1" smtClean="0">
                <a:solidFill>
                  <a:srgbClr val="0033CC"/>
                </a:solidFill>
                <a:latin typeface="Times New Roman" panose="02020603050405020304" pitchFamily="18" charset="0"/>
              </a:rPr>
              <a:t>c</a:t>
            </a:r>
            <a:r>
              <a:rPr lang="en-US" altLang="ja-JP" sz="2400" smtClean="0">
                <a:solidFill>
                  <a:srgbClr val="0033CC"/>
                </a:solidFill>
                <a:latin typeface="Times New Roman" panose="02020603050405020304" pitchFamily="18" charset="0"/>
              </a:rPr>
              <a:t>.</a:t>
            </a:r>
            <a:endParaRPr lang="en-US" altLang="en-US" sz="240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5138738" y="1916113"/>
            <a:ext cx="3771900" cy="31940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1317" name="Picture 5" descr="0403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057400"/>
            <a:ext cx="3630613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34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1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1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1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6955" name="Group 27">
            <a:extLst/>
          </p:cNvPr>
          <p:cNvGraphicFramePr>
            <a:graphicFrameLocks noGrp="1"/>
          </p:cNvGraphicFramePr>
          <p:nvPr/>
        </p:nvGraphicFramePr>
        <p:xfrm>
          <a:off x="381000" y="762000"/>
          <a:ext cx="8534400" cy="4986384"/>
        </p:xfrm>
        <a:graphic>
          <a:graphicData uri="http://schemas.openxmlformats.org/drawingml/2006/table">
            <a:tbl>
              <a:tblPr/>
              <a:tblGrid>
                <a:gridCol w="1789349">
                  <a:extLst>
                    <a:ext uri="{9D8B030D-6E8A-4147-A177-3AD203B41FA5}"/>
                  </a:extLst>
                </a:gridCol>
                <a:gridCol w="6745051">
                  <a:extLst>
                    <a:ext uri="{9D8B030D-6E8A-4147-A177-3AD203B41FA5}"/>
                  </a:extLst>
                </a:gridCol>
              </a:tblGrid>
              <a:tr h="646146">
                <a:tc gridSpan="2"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Choose the correct one.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646146"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If f has local extreme value at c then f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’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(c)=0.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46146"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If f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’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(c)=0 then f has local extreme value at c.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00877"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If f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’’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(3)=0 then (3,f(3)) is an inflection point of f.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1200877"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There exists a function such that f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’</a:t>
                      </a:r>
                      <a:r>
                        <a:rPr kumimoji="0" lang="en-US" altLang="ja-JP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(x) is nonzero for all x and f(1)=f(0).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646146"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defRPr sz="2800">
                          <a:solidFill>
                            <a:srgbClr val="80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AC46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None of the above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</a:endParaRPr>
                    </a:p>
                  </a:txBody>
                  <a:tcPr marT="45708" marB="457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636954" name="Text Box 26"/>
          <p:cNvSpPr txBox="1">
            <a:spLocks noChangeArrowheads="1"/>
          </p:cNvSpPr>
          <p:nvPr/>
        </p:nvSpPr>
        <p:spPr bwMode="auto">
          <a:xfrm>
            <a:off x="152400" y="5943600"/>
            <a:ext cx="1560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Answer: e</a:t>
            </a:r>
          </a:p>
        </p:txBody>
      </p:sp>
    </p:spTree>
    <p:extLst>
      <p:ext uri="{BB962C8B-B14F-4D97-AF65-F5344CB8AC3E}">
        <p14:creationId xmlns:p14="http://schemas.microsoft.com/office/powerpoint/2010/main" val="13471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6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695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2"/>
          <p:cNvSpPr txBox="1">
            <a:spLocks noChangeArrowheads="1"/>
          </p:cNvSpPr>
          <p:nvPr/>
        </p:nvSpPr>
        <p:spPr bwMode="auto">
          <a:xfrm>
            <a:off x="609600" y="2162175"/>
            <a:ext cx="73152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600" b="1">
                <a:solidFill>
                  <a:srgbClr val="800000"/>
                </a:solidFill>
              </a:rPr>
              <a:t>4.6 </a:t>
            </a:r>
            <a:r>
              <a:rPr lang="en-US" altLang="en-US" sz="2600" b="1">
                <a:solidFill>
                  <a:srgbClr val="E45C00"/>
                </a:solidFill>
              </a:rPr>
              <a:t>Limit at Infinity and Asymtotes</a:t>
            </a:r>
          </a:p>
        </p:txBody>
      </p:sp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609600" y="36576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800">
              <a:solidFill>
                <a:srgbClr val="800000"/>
              </a:solidFill>
            </a:endParaRPr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228600" y="3886200"/>
            <a:ext cx="868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400">
              <a:solidFill>
                <a:srgbClr val="800000"/>
              </a:solidFill>
            </a:endParaRPr>
          </a:p>
        </p:txBody>
      </p:sp>
      <p:sp>
        <p:nvSpPr>
          <p:cNvPr id="145413" name="Rectangle 6"/>
          <p:cNvSpPr>
            <a:spLocks noChangeArrowheads="1"/>
          </p:cNvSpPr>
          <p:nvPr/>
        </p:nvSpPr>
        <p:spPr bwMode="auto">
          <a:xfrm>
            <a:off x="381000" y="836613"/>
            <a:ext cx="5943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APPLICATIONS OF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083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382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59" name="TextBox 4"/>
          <p:cNvSpPr txBox="1">
            <a:spLocks noChangeArrowheads="1"/>
          </p:cNvSpPr>
          <p:nvPr/>
        </p:nvSpPr>
        <p:spPr bwMode="auto">
          <a:xfrm>
            <a:off x="381000" y="762000"/>
            <a:ext cx="4994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Limits at Infinity and Assymtotes</a:t>
            </a:r>
          </a:p>
        </p:txBody>
      </p:sp>
    </p:spTree>
    <p:extLst>
      <p:ext uri="{BB962C8B-B14F-4D97-AF65-F5344CB8AC3E}">
        <p14:creationId xmlns:p14="http://schemas.microsoft.com/office/powerpoint/2010/main" val="21959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2188"/>
            <a:ext cx="8229600" cy="28178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x=a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the </a:t>
            </a:r>
            <a:r>
              <a:rPr lang="en-US" altLang="en-US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vertical asymptote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f(x) if we have one of the following:</a:t>
            </a:r>
          </a:p>
        </p:txBody>
      </p:sp>
      <p:sp>
        <p:nvSpPr>
          <p:cNvPr id="149507" name="Text Box 5"/>
          <p:cNvSpPr txBox="1">
            <a:spLocks noChangeArrowheads="1"/>
          </p:cNvSpPr>
          <p:nvPr/>
        </p:nvSpPr>
        <p:spPr bwMode="auto">
          <a:xfrm>
            <a:off x="762000" y="568325"/>
            <a:ext cx="6629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DEFINITIONS</a:t>
            </a:r>
          </a:p>
        </p:txBody>
      </p:sp>
      <p:sp>
        <p:nvSpPr>
          <p:cNvPr id="615430" name="Rectangle 6"/>
          <p:cNvSpPr>
            <a:spLocks noChangeArrowheads="1"/>
          </p:cNvSpPr>
          <p:nvPr/>
        </p:nvSpPr>
        <p:spPr bwMode="auto">
          <a:xfrm>
            <a:off x="1503363" y="2073275"/>
            <a:ext cx="6553200" cy="1643063"/>
          </a:xfrm>
          <a:prstGeom prst="rect">
            <a:avLst/>
          </a:prstGeom>
          <a:solidFill>
            <a:srgbClr val="CCFFCC"/>
          </a:solidFill>
          <a:ln w="25400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615431" name="Object 7"/>
          <p:cNvGraphicFramePr>
            <a:graphicFrameLocks noChangeAspect="1"/>
          </p:cNvGraphicFramePr>
          <p:nvPr/>
        </p:nvGraphicFramePr>
        <p:xfrm>
          <a:off x="1574800" y="2093913"/>
          <a:ext cx="23622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MathType 5.0 Equation" r:id="rId4" imgW="889000" imgH="292100" progId="Equation.DSMT4">
                  <p:embed/>
                </p:oleObj>
              </mc:Choice>
              <mc:Fallback>
                <p:oleObj name="MathType 5.0 Equation" r:id="rId4" imgW="8890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800" y="2093913"/>
                        <a:ext cx="23622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432" name="Object 8"/>
          <p:cNvGraphicFramePr>
            <a:graphicFrameLocks noChangeAspect="1"/>
          </p:cNvGraphicFramePr>
          <p:nvPr/>
        </p:nvGraphicFramePr>
        <p:xfrm>
          <a:off x="5089525" y="2093913"/>
          <a:ext cx="24384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name="Equation" r:id="rId6" imgW="889000" imgH="292100" progId="Equation.DSMT4">
                  <p:embed/>
                </p:oleObj>
              </mc:Choice>
              <mc:Fallback>
                <p:oleObj name="Equation" r:id="rId6" imgW="8890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9525" y="2093913"/>
                        <a:ext cx="2438400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433" name="Object 9"/>
          <p:cNvGraphicFramePr>
            <a:graphicFrameLocks noChangeAspect="1"/>
          </p:cNvGraphicFramePr>
          <p:nvPr/>
        </p:nvGraphicFramePr>
        <p:xfrm>
          <a:off x="1549400" y="2859088"/>
          <a:ext cx="251460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Equation" r:id="rId8" imgW="977900" imgH="292100" progId="Equation.DSMT4">
                  <p:embed/>
                </p:oleObj>
              </mc:Choice>
              <mc:Fallback>
                <p:oleObj name="Equation" r:id="rId8" imgW="9779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2859088"/>
                        <a:ext cx="2514600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434" name="Object 10"/>
          <p:cNvGraphicFramePr>
            <a:graphicFrameLocks noChangeAspect="1"/>
          </p:cNvGraphicFramePr>
          <p:nvPr/>
        </p:nvGraphicFramePr>
        <p:xfrm>
          <a:off x="5062538" y="2863850"/>
          <a:ext cx="25908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Equation" r:id="rId10" imgW="977900" imgH="292100" progId="Equation.DSMT4">
                  <p:embed/>
                </p:oleObj>
              </mc:Choice>
              <mc:Fallback>
                <p:oleObj name="Equation" r:id="rId10" imgW="9779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538" y="2863850"/>
                        <a:ext cx="25908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3" name="Rectangle 11"/>
          <p:cNvSpPr>
            <a:spLocks noChangeArrowheads="1"/>
          </p:cNvSpPr>
          <p:nvPr/>
        </p:nvSpPr>
        <p:spPr bwMode="auto">
          <a:xfrm>
            <a:off x="217488" y="3827463"/>
            <a:ext cx="8469312" cy="25146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rgbClr val="E45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615437" name="Picture 13" descr="0202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062413"/>
            <a:ext cx="8382000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2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3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Content Placeholder 1">
            <a:extLst/>
          </p:cNvPr>
          <p:cNvSpPr>
            <a:spLocks noGrp="1"/>
          </p:cNvSpPr>
          <p:nvPr>
            <p:ph/>
          </p:nvPr>
        </p:nvSpPr>
        <p:spPr>
          <a:xfrm>
            <a:off x="381000" y="798513"/>
            <a:ext cx="4919663" cy="492125"/>
          </a:xfrm>
          <a:ln>
            <a:miter lim="800000"/>
            <a:headEnd/>
            <a:tailEnd/>
          </a:ln>
          <a:extLst/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Limits at Infinity and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Assymtotes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1555" name="Picture 2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5113"/>
            <a:ext cx="7772400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512763" y="3159125"/>
            <a:ext cx="5967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asymptotes of the function </a:t>
            </a:r>
          </a:p>
        </p:txBody>
      </p:sp>
      <p:graphicFrame>
        <p:nvGraphicFramePr>
          <p:cNvPr id="151557" name="Object 5"/>
          <p:cNvGraphicFramePr>
            <a:graphicFrameLocks noChangeAspect="1"/>
          </p:cNvGraphicFramePr>
          <p:nvPr/>
        </p:nvGraphicFramePr>
        <p:xfrm>
          <a:off x="2840038" y="3886200"/>
          <a:ext cx="23304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Equation" r:id="rId4" imgW="1143000" imgH="419100" progId="Equation.DSMT4">
                  <p:embed/>
                </p:oleObj>
              </mc:Choice>
              <mc:Fallback>
                <p:oleObj name="Equation" r:id="rId4" imgW="11430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038" y="3886200"/>
                        <a:ext cx="233045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0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34375" r="12518" b="30209"/>
          <a:stretch>
            <a:fillRect/>
          </a:stretch>
        </p:blipFill>
        <p:spPr bwMode="auto">
          <a:xfrm>
            <a:off x="0" y="609600"/>
            <a:ext cx="9148763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t="38542" r="42188" b="32292"/>
          <a:stretch>
            <a:fillRect/>
          </a:stretch>
        </p:blipFill>
        <p:spPr bwMode="auto">
          <a:xfrm>
            <a:off x="144463" y="3581400"/>
            <a:ext cx="5799137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44463" y="3119438"/>
            <a:ext cx="1449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1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4"/>
          <p:cNvSpPr txBox="1">
            <a:spLocks noChangeArrowheads="1"/>
          </p:cNvSpPr>
          <p:nvPr/>
        </p:nvSpPr>
        <p:spPr bwMode="auto">
          <a:xfrm>
            <a:off x="228600" y="685800"/>
            <a:ext cx="1449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0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86" t="40625" r="28331" b="31250"/>
          <a:stretch>
            <a:fillRect/>
          </a:stretch>
        </p:blipFill>
        <p:spPr bwMode="auto">
          <a:xfrm>
            <a:off x="260350" y="1447800"/>
            <a:ext cx="63119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ext Box 2"/>
          <p:cNvSpPr txBox="1">
            <a:spLocks noChangeArrowheads="1"/>
          </p:cNvSpPr>
          <p:nvPr/>
        </p:nvSpPr>
        <p:spPr bwMode="auto">
          <a:xfrm>
            <a:off x="177800" y="1576388"/>
            <a:ext cx="73152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4.7 Applied Optimization Problems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609600" y="36576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800">
              <a:solidFill>
                <a:srgbClr val="800000"/>
              </a:solidFill>
            </a:endParaRP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228600" y="3886200"/>
            <a:ext cx="868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400">
              <a:solidFill>
                <a:srgbClr val="800000"/>
              </a:solidFill>
            </a:endParaRPr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381000" y="2514600"/>
            <a:ext cx="8153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</a:rPr>
              <a:t>In this section, we will learn: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</a:rPr>
              <a:t>How to solve problems involving 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400">
                <a:solidFill>
                  <a:srgbClr val="800000"/>
                </a:solidFill>
              </a:rPr>
              <a:t>maximization and minimization of factors.</a:t>
            </a:r>
          </a:p>
        </p:txBody>
      </p:sp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228600" y="936625"/>
            <a:ext cx="5943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APPLICATIONS OF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34288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idx="1"/>
          </p:nvPr>
        </p:nvSpPr>
        <p:spPr>
          <a:xfrm>
            <a:off x="381000" y="1385888"/>
            <a:ext cx="8588375" cy="3643312"/>
          </a:xfrm>
        </p:spPr>
        <p:txBody>
          <a:bodyPr/>
          <a:lstStyle/>
          <a:p>
            <a:pPr marL="0" indent="3175" eaLnBrk="1" hangingPunct="1"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use the given information, we differentiate each side of the equation with respect to </a:t>
            </a:r>
            <a:r>
              <a:rPr lang="en-US" alt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3175" eaLnBrk="1" hangingPunct="1">
              <a:buFontTx/>
              <a:buNone/>
            </a:pPr>
            <a:endParaRPr lang="en-US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buFontTx/>
              <a:buNone/>
            </a:pP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differentiate the right side, we need to use  the Chain Rule:</a:t>
            </a:r>
          </a:p>
        </p:txBody>
      </p:sp>
      <p:graphicFrame>
        <p:nvGraphicFramePr>
          <p:cNvPr id="1433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283059"/>
              </p:ext>
            </p:extLst>
          </p:nvPr>
        </p:nvGraphicFramePr>
        <p:xfrm>
          <a:off x="2590800" y="3657600"/>
          <a:ext cx="333057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4" imgW="1473200" imgH="393700" progId="Equation.DSMT4">
                  <p:embed/>
                </p:oleObj>
              </mc:Choice>
              <mc:Fallback>
                <p:oleObj name="Equation" r:id="rId4" imgW="14732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657600"/>
                        <a:ext cx="3330575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381000" y="6858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428159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4"/>
          <p:cNvSpPr txBox="1">
            <a:spLocks noChangeArrowheads="1"/>
          </p:cNvSpPr>
          <p:nvPr/>
        </p:nvSpPr>
        <p:spPr bwMode="auto">
          <a:xfrm>
            <a:off x="762000" y="1219200"/>
            <a:ext cx="7542213" cy="1938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Find two positive numbers such that the sum is 24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and the product is the largest?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33CC"/>
              </a:solidFill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Find two positive numbers such that the product is 36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33CC"/>
                </a:solidFill>
              </a:rPr>
              <a:t>and the sum is the smallest?</a:t>
            </a:r>
          </a:p>
        </p:txBody>
      </p:sp>
      <p:sp>
        <p:nvSpPr>
          <p:cNvPr id="612357" name="Text Box 5"/>
          <p:cNvSpPr txBox="1">
            <a:spLocks noChangeArrowheads="1"/>
          </p:cNvSpPr>
          <p:nvPr/>
        </p:nvSpPr>
        <p:spPr bwMode="auto">
          <a:xfrm>
            <a:off x="914400" y="4191000"/>
            <a:ext cx="2533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Answer: 12,12, and 6,6</a:t>
            </a:r>
          </a:p>
        </p:txBody>
      </p:sp>
    </p:spTree>
    <p:extLst>
      <p:ext uri="{BB962C8B-B14F-4D97-AF65-F5344CB8AC3E}">
        <p14:creationId xmlns:p14="http://schemas.microsoft.com/office/powerpoint/2010/main" val="19251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5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/>
          </p:cNvSpPr>
          <p:nvPr>
            <p:ph type="title"/>
          </p:nvPr>
        </p:nvSpPr>
        <p:spPr>
          <a:xfrm>
            <a:off x="152400" y="714375"/>
            <a:ext cx="5867400" cy="585788"/>
          </a:xfrm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OPTIMIZATION PROBLEMS</a:t>
            </a:r>
          </a:p>
        </p:txBody>
      </p:sp>
      <p:sp>
        <p:nvSpPr>
          <p:cNvPr id="158723" name="Rectangle 3"/>
          <p:cNvSpPr>
            <a:spLocks noGrp="1"/>
          </p:cNvSpPr>
          <p:nvPr>
            <p:ph idx="1"/>
          </p:nvPr>
        </p:nvSpPr>
        <p:spPr>
          <a:xfrm>
            <a:off x="419100" y="1358900"/>
            <a:ext cx="7772400" cy="2222500"/>
          </a:xfrm>
        </p:spPr>
        <p:txBody>
          <a:bodyPr>
            <a:normAutofit lnSpcReduction="10000"/>
          </a:bodyPr>
          <a:lstStyle/>
          <a:p>
            <a:pPr marL="0" indent="3175"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farmer has 2400 ft of fencing and wants to fence off a rectangular field that borders a straight river. He needs no fence along the river. </a:t>
            </a:r>
          </a:p>
          <a:p>
            <a:pPr lvl="1" algn="just"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dimensions of the field that has the </a:t>
            </a:r>
            <a:r>
              <a:rPr lang="en-US" altLang="en-US" sz="2400" b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largest area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6781800" y="688975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 </a:t>
            </a:r>
          </a:p>
        </p:txBody>
      </p:sp>
      <p:pic>
        <p:nvPicPr>
          <p:cNvPr id="1413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3556000"/>
            <a:ext cx="440372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4206875" y="3429000"/>
            <a:ext cx="4708525" cy="26098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6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4"/>
          <p:cNvSpPr txBox="1">
            <a:spLocks noChangeArrowheads="1"/>
          </p:cNvSpPr>
          <p:nvPr/>
        </p:nvSpPr>
        <p:spPr bwMode="auto">
          <a:xfrm>
            <a:off x="6781800" y="688975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 </a:t>
            </a:r>
          </a:p>
        </p:txBody>
      </p:sp>
      <p:pic>
        <p:nvPicPr>
          <p:cNvPr id="1413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4267200"/>
            <a:ext cx="34194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27083" r="34187" b="50000"/>
          <a:stretch>
            <a:fillRect/>
          </a:stretch>
        </p:blipFill>
        <p:spPr bwMode="auto">
          <a:xfrm>
            <a:off x="533400" y="1179513"/>
            <a:ext cx="79994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56" t="27083" r="13104" b="51042"/>
          <a:stretch>
            <a:fillRect/>
          </a:stretch>
        </p:blipFill>
        <p:spPr bwMode="auto">
          <a:xfrm>
            <a:off x="558800" y="4114800"/>
            <a:ext cx="34798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76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/>
          </p:cNvSpPr>
          <p:nvPr>
            <p:ph type="title"/>
          </p:nvPr>
        </p:nvSpPr>
        <p:spPr>
          <a:xfrm>
            <a:off x="228600" y="677863"/>
            <a:ext cx="6172200" cy="585787"/>
          </a:xfrm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OPTIMIZATION PROBLEMS</a:t>
            </a:r>
          </a:p>
        </p:txBody>
      </p:sp>
      <p:sp>
        <p:nvSpPr>
          <p:cNvPr id="280579" name="Rectangle 3"/>
          <p:cNvSpPr>
            <a:spLocks noGrp="1"/>
          </p:cNvSpPr>
          <p:nvPr>
            <p:ph idx="1"/>
          </p:nvPr>
        </p:nvSpPr>
        <p:spPr>
          <a:xfrm>
            <a:off x="381000" y="1482725"/>
            <a:ext cx="7543800" cy="4613275"/>
          </a:xfrm>
        </p:spPr>
        <p:txBody>
          <a:bodyPr>
            <a:normAutofit lnSpcReduction="10000"/>
          </a:bodyPr>
          <a:lstStyle/>
          <a:p>
            <a:pPr marL="0" indent="3175" eaLnBrk="1" hangingPunct="1"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figure illustrates </a:t>
            </a:r>
            <a:b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case. </a:t>
            </a:r>
          </a:p>
          <a:p>
            <a:pPr marL="0" indent="3175" eaLnBrk="1" hangingPunct="1">
              <a:lnSpc>
                <a:spcPct val="125000"/>
              </a:lnSpc>
              <a:spcBef>
                <a:spcPct val="40000"/>
              </a:spcBef>
              <a:buFontTx/>
              <a:buNone/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lnSpc>
                <a:spcPct val="125000"/>
              </a:lnSpc>
              <a:spcBef>
                <a:spcPct val="40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wish to maximize the area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rectangle.</a:t>
            </a:r>
          </a:p>
          <a:p>
            <a:pPr lvl="1" eaLnBrk="1" hangingPunct="1">
              <a:lnSpc>
                <a:spcPct val="125000"/>
              </a:lnSpc>
              <a:spcBef>
                <a:spcPct val="4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Then, we express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A(x,y) = xy</a:t>
            </a:r>
          </a:p>
          <a:p>
            <a:pPr lvl="1" eaLnBrk="1" hangingPunct="1">
              <a:lnSpc>
                <a:spcPct val="125000"/>
              </a:lnSpc>
              <a:spcBef>
                <a:spcPct val="4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+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=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2400</a:t>
            </a:r>
          </a:p>
          <a:p>
            <a:pPr lvl="1" eaLnBrk="1" hangingPunct="1">
              <a:lnSpc>
                <a:spcPct val="125000"/>
              </a:lnSpc>
              <a:spcBef>
                <a:spcPct val="4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So,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2400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2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30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0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≤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1200</a:t>
            </a:r>
          </a:p>
          <a:p>
            <a:pPr lvl="1" eaLnBrk="1" hangingPunct="1">
              <a:lnSpc>
                <a:spcPct val="125000"/>
              </a:lnSpc>
              <a:spcBef>
                <a:spcPct val="4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A’(x) = 2400 – 4x, </a:t>
            </a:r>
          </a:p>
          <a:p>
            <a:pPr lvl="1" eaLnBrk="1" hangingPunct="1">
              <a:lnSpc>
                <a:spcPct val="125000"/>
              </a:lnSpc>
              <a:spcBef>
                <a:spcPct val="40000"/>
              </a:spcBef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76350"/>
            <a:ext cx="3390900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4914900" y="1263650"/>
            <a:ext cx="3390900" cy="181292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822" name="Text Box 6"/>
          <p:cNvSpPr txBox="1">
            <a:spLocks noChangeArrowheads="1"/>
          </p:cNvSpPr>
          <p:nvPr/>
        </p:nvSpPr>
        <p:spPr bwMode="auto">
          <a:xfrm>
            <a:off x="7391400" y="72866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194000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/>
          </p:cNvSpPr>
          <p:nvPr>
            <p:ph type="title"/>
          </p:nvPr>
        </p:nvSpPr>
        <p:spPr>
          <a:xfrm>
            <a:off x="228600" y="677863"/>
            <a:ext cx="6172200" cy="585787"/>
          </a:xfrm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OPTIMIZATION PROBLEMS</a:t>
            </a:r>
          </a:p>
        </p:txBody>
      </p:sp>
      <p:sp>
        <p:nvSpPr>
          <p:cNvPr id="280579" name="Rectangle 3"/>
          <p:cNvSpPr>
            <a:spLocks noGrp="1"/>
          </p:cNvSpPr>
          <p:nvPr>
            <p:ph idx="1"/>
          </p:nvPr>
        </p:nvSpPr>
        <p:spPr>
          <a:xfrm>
            <a:off x="381000" y="1482725"/>
            <a:ext cx="8305800" cy="4613275"/>
          </a:xfrm>
        </p:spPr>
        <p:txBody>
          <a:bodyPr>
            <a:normAutofit lnSpcReduction="10000"/>
          </a:bodyPr>
          <a:lstStyle/>
          <a:p>
            <a:pPr marL="0" indent="3175" eaLnBrk="1" hangingPunct="1">
              <a:lnSpc>
                <a:spcPct val="125000"/>
              </a:lnSpc>
              <a:spcBef>
                <a:spcPct val="40000"/>
              </a:spcBef>
              <a:buFontTx/>
              <a:buNone/>
              <a:defRPr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critical numbers we solve the equation: </a:t>
            </a:r>
          </a:p>
          <a:p>
            <a:pPr marL="0" indent="3175" algn="ctr" eaLnBrk="1" hangingPunct="1">
              <a:lnSpc>
                <a:spcPct val="125000"/>
              </a:lnSpc>
              <a:spcBef>
                <a:spcPct val="40000"/>
              </a:spcBef>
              <a:buFontTx/>
              <a:buNone/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2400 – 4x = 0 =&gt; x=600.</a:t>
            </a:r>
          </a:p>
          <a:p>
            <a:pPr marL="0" indent="3175" eaLnBrk="1" hangingPunct="1">
              <a:lnSpc>
                <a:spcPct val="125000"/>
              </a:lnSpc>
              <a:spcBef>
                <a:spcPct val="40000"/>
              </a:spcBef>
              <a:buFontTx/>
              <a:buNone/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</a:p>
          <a:p>
            <a:pPr marL="0" indent="1719263" eaLnBrk="1" hangingPunct="1">
              <a:lnSpc>
                <a:spcPct val="125000"/>
              </a:lnSpc>
              <a:spcBef>
                <a:spcPct val="40000"/>
              </a:spcBef>
              <a:buFontTx/>
              <a:buNone/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A(0) = 0</a:t>
            </a:r>
          </a:p>
          <a:p>
            <a:pPr marL="0" indent="1719263" eaLnBrk="1" hangingPunct="1">
              <a:lnSpc>
                <a:spcPct val="125000"/>
              </a:lnSpc>
              <a:spcBef>
                <a:spcPct val="40000"/>
              </a:spcBef>
              <a:buFontTx/>
              <a:buNone/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A(600) = 720 000</a:t>
            </a:r>
          </a:p>
          <a:p>
            <a:pPr marL="0" indent="1719263" eaLnBrk="1" hangingPunct="1">
              <a:lnSpc>
                <a:spcPct val="125000"/>
              </a:lnSpc>
              <a:spcBef>
                <a:spcPct val="40000"/>
              </a:spcBef>
              <a:buFontTx/>
              <a:buNone/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A(1200) = 0.</a:t>
            </a:r>
          </a:p>
          <a:p>
            <a:pPr marL="0" indent="3175" eaLnBrk="1" hangingPunct="1">
              <a:lnSpc>
                <a:spcPct val="125000"/>
              </a:lnSpc>
              <a:spcBef>
                <a:spcPct val="40000"/>
              </a:spcBef>
              <a:buFontTx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the rectangular field should be 600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and 1200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25000"/>
              </a:lnSpc>
              <a:spcBef>
                <a:spcPct val="40000"/>
              </a:spcBef>
              <a:defRPr/>
            </a:pP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868" name="Text Box 6"/>
          <p:cNvSpPr txBox="1">
            <a:spLocks noChangeArrowheads="1"/>
          </p:cNvSpPr>
          <p:nvPr/>
        </p:nvSpPr>
        <p:spPr bwMode="auto">
          <a:xfrm>
            <a:off x="7391400" y="72866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179521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/>
          </p:cNvSpPr>
          <p:nvPr>
            <p:ph type="title"/>
          </p:nvPr>
        </p:nvSpPr>
        <p:spPr>
          <a:xfrm>
            <a:off x="279400" y="685800"/>
            <a:ext cx="58674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OPTIMIZATION PROBLEMS</a:t>
            </a:r>
          </a:p>
        </p:txBody>
      </p:sp>
      <p:sp>
        <p:nvSpPr>
          <p:cNvPr id="166915" name="Rectangle 3"/>
          <p:cNvSpPr>
            <a:spLocks noGrp="1"/>
          </p:cNvSpPr>
          <p:nvPr>
            <p:ph type="body" sz="half" idx="1"/>
          </p:nvPr>
        </p:nvSpPr>
        <p:spPr>
          <a:xfrm>
            <a:off x="304800" y="1371600"/>
            <a:ext cx="5791200" cy="4597400"/>
          </a:xfrm>
        </p:spPr>
        <p:txBody>
          <a:bodyPr/>
          <a:lstStyle/>
          <a:p>
            <a:pPr marL="0" indent="3175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man launches his boat from point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 bank of a straight river, 3 km wide, and wants to reach point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 km downstream on the opposite bank) as quickly as possible.</a:t>
            </a:r>
          </a:p>
          <a:p>
            <a:pPr marL="0" indent="3175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he can </a:t>
            </a:r>
            <a:r>
              <a:rPr lang="en-US" altLang="en-US" sz="2400" smtClean="0">
                <a:solidFill>
                  <a:srgbClr val="E4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 6 km/h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smtClean="0">
                <a:solidFill>
                  <a:srgbClr val="E4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8 km/h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where should he land to reach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soon as possible? </a:t>
            </a:r>
          </a:p>
          <a:p>
            <a:pPr marL="0" indent="3175"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endParaRPr lang="en-US" altLang="en-US" sz="240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6916" name="Picture 6" descr="0407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1443038"/>
            <a:ext cx="1863725" cy="4525962"/>
          </a:xfrm>
          <a:noFill/>
        </p:spPr>
      </p:pic>
      <p:sp>
        <p:nvSpPr>
          <p:cNvPr id="166917" name="Text Box 5"/>
          <p:cNvSpPr txBox="1">
            <a:spLocks noChangeArrowheads="1"/>
          </p:cNvSpPr>
          <p:nvPr/>
        </p:nvSpPr>
        <p:spPr bwMode="auto">
          <a:xfrm>
            <a:off x="6629400" y="8143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36685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/>
          </p:cNvSpPr>
          <p:nvPr>
            <p:ph type="title"/>
          </p:nvPr>
        </p:nvSpPr>
        <p:spPr>
          <a:xfrm>
            <a:off x="114300" y="533400"/>
            <a:ext cx="57912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OPTIMIZATION PROBLEMS</a:t>
            </a:r>
          </a:p>
        </p:txBody>
      </p:sp>
      <p:sp>
        <p:nvSpPr>
          <p:cNvPr id="329731" name="Rectangle 3"/>
          <p:cNvSpPr>
            <a:spLocks noGrp="1"/>
          </p:cNvSpPr>
          <p:nvPr>
            <p:ph idx="1"/>
          </p:nvPr>
        </p:nvSpPr>
        <p:spPr>
          <a:xfrm>
            <a:off x="0" y="2439988"/>
            <a:ext cx="7239000" cy="3844925"/>
          </a:xfrm>
        </p:spPr>
        <p:txBody>
          <a:bodyPr/>
          <a:lstStyle/>
          <a:p>
            <a:pPr marL="285750" indent="3175" eaLnBrk="1" hangingPunct="1"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equation:</a:t>
            </a:r>
          </a:p>
          <a:p>
            <a:pPr lvl="1" eaLnBrk="1" hangingPunct="1"/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Then, the rowing time is: </a:t>
            </a:r>
          </a:p>
          <a:p>
            <a:pPr lvl="1" eaLnBrk="1" hangingPunct="1"/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running time is: (8 –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)/8 </a:t>
            </a:r>
          </a:p>
          <a:p>
            <a:pPr lvl="1" eaLnBrk="1" hangingPunct="1"/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So, the total time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function of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is:</a:t>
            </a:r>
          </a:p>
        </p:txBody>
      </p:sp>
      <p:graphicFrame>
        <p:nvGraphicFramePr>
          <p:cNvPr id="329732" name="Object 4"/>
          <p:cNvGraphicFramePr>
            <a:graphicFrameLocks noChangeAspect="1"/>
          </p:cNvGraphicFramePr>
          <p:nvPr/>
        </p:nvGraphicFramePr>
        <p:xfrm>
          <a:off x="1143000" y="5540375"/>
          <a:ext cx="23622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Equation" r:id="rId4" imgW="1409088" imgH="444307" progId="Equation.DSMT4">
                  <p:embed/>
                </p:oleObj>
              </mc:Choice>
              <mc:Fallback>
                <p:oleObj name="Equation" r:id="rId4" imgW="1409088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540375"/>
                        <a:ext cx="23622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6781800" y="4572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  <p:graphicFrame>
        <p:nvGraphicFramePr>
          <p:cNvPr id="168966" name="Object 6"/>
          <p:cNvGraphicFramePr>
            <a:graphicFrameLocks noChangeAspect="1"/>
          </p:cNvGraphicFramePr>
          <p:nvPr/>
        </p:nvGraphicFramePr>
        <p:xfrm>
          <a:off x="3162300" y="2352675"/>
          <a:ext cx="17526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Equation" r:id="rId6" imgW="952087" imgH="393529" progId="Equation.DSMT4">
                  <p:embed/>
                </p:oleObj>
              </mc:Choice>
              <mc:Fallback>
                <p:oleObj name="Equation" r:id="rId6" imgW="95208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2352675"/>
                        <a:ext cx="17526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7" name="Object 7"/>
          <p:cNvGraphicFramePr>
            <a:graphicFrameLocks noChangeAspect="1"/>
          </p:cNvGraphicFramePr>
          <p:nvPr/>
        </p:nvGraphicFramePr>
        <p:xfrm>
          <a:off x="4038600" y="3321050"/>
          <a:ext cx="12954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Equation" r:id="rId8" imgW="672808" imgH="253890" progId="Equation.DSMT4">
                  <p:embed/>
                </p:oleObj>
              </mc:Choice>
              <mc:Fallback>
                <p:oleObj name="Equation" r:id="rId8" imgW="672808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321050"/>
                        <a:ext cx="12954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9736" name="Rectangle 8"/>
          <p:cNvSpPr>
            <a:spLocks noChangeArrowheads="1"/>
          </p:cNvSpPr>
          <p:nvPr/>
        </p:nvSpPr>
        <p:spPr bwMode="auto">
          <a:xfrm>
            <a:off x="5781675" y="3621088"/>
            <a:ext cx="3124200" cy="25971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9737" name="Picture 9" descr="04070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8" y="3656013"/>
            <a:ext cx="2989262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70" name="Rectangle 1"/>
          <p:cNvSpPr>
            <a:spLocks noChangeArrowheads="1"/>
          </p:cNvSpPr>
          <p:nvPr/>
        </p:nvSpPr>
        <p:spPr bwMode="auto">
          <a:xfrm>
            <a:off x="228600" y="1066800"/>
            <a:ext cx="85502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let </a:t>
            </a:r>
            <a:r>
              <a:rPr lang="en-US" altLang="en-US" sz="2400" i="1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 the distance from C to D , then the running distance is |DB| = 8 – x and the Pythagorean Theorem gives the rowing distance as |AD| = 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8971" name="Object 7"/>
          <p:cNvGraphicFramePr>
            <a:graphicFrameLocks noChangeAspect="1"/>
          </p:cNvGraphicFramePr>
          <p:nvPr/>
        </p:nvGraphicFramePr>
        <p:xfrm>
          <a:off x="2590800" y="1736725"/>
          <a:ext cx="102711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Equation" r:id="rId11" imgW="533169" imgH="253890" progId="Equation.DSMT4">
                  <p:embed/>
                </p:oleObj>
              </mc:Choice>
              <mc:Fallback>
                <p:oleObj name="Equation" r:id="rId11" imgW="53316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36725"/>
                        <a:ext cx="102711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76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9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9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1" grpId="0" build="p"/>
      <p:bldP spid="32973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/>
          </p:cNvSpPr>
          <p:nvPr>
            <p:ph type="title"/>
          </p:nvPr>
        </p:nvSpPr>
        <p:spPr>
          <a:xfrm>
            <a:off x="114300" y="533400"/>
            <a:ext cx="5791200" cy="585788"/>
          </a:xfrm>
          <a:solidFill>
            <a:srgbClr val="FFFFFF"/>
          </a:solidFill>
        </p:spPr>
        <p:txBody>
          <a:bodyPr anchor="t"/>
          <a:lstStyle/>
          <a:p>
            <a:pPr eaLnBrk="1" hangingPunct="1"/>
            <a:r>
              <a:rPr lang="en-US" alt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OPTIMIZATION PROBLEMS</a:t>
            </a:r>
          </a:p>
        </p:txBody>
      </p:sp>
      <p:graphicFrame>
        <p:nvGraphicFramePr>
          <p:cNvPr id="329732" name="Object 4"/>
          <p:cNvGraphicFramePr>
            <a:graphicFrameLocks noChangeAspect="1"/>
          </p:cNvGraphicFramePr>
          <p:nvPr/>
        </p:nvGraphicFramePr>
        <p:xfrm>
          <a:off x="446088" y="1917700"/>
          <a:ext cx="2554287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Equation" r:id="rId4" imgW="1524000" imgH="444500" progId="Equation.DSMT4">
                  <p:embed/>
                </p:oleObj>
              </mc:Choice>
              <mc:Fallback>
                <p:oleObj name="Equation" r:id="rId4" imgW="15240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8" y="1917700"/>
                        <a:ext cx="2554287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2" name="Text Box 5"/>
          <p:cNvSpPr txBox="1">
            <a:spLocks noChangeArrowheads="1"/>
          </p:cNvSpPr>
          <p:nvPr/>
        </p:nvSpPr>
        <p:spPr bwMode="auto">
          <a:xfrm>
            <a:off x="6781800" y="4572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568325" y="2640013"/>
          <a:ext cx="2446338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6" imgW="1460500" imgH="419100" progId="Equation.DSMT4">
                  <p:embed/>
                </p:oleObj>
              </mc:Choice>
              <mc:Fallback>
                <p:oleObj name="Equation" r:id="rId6" imgW="14605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2640013"/>
                        <a:ext cx="2446338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4" name="Rectangle 13"/>
          <p:cNvSpPr>
            <a:spLocks noChangeArrowheads="1"/>
          </p:cNvSpPr>
          <p:nvPr/>
        </p:nvSpPr>
        <p:spPr bwMode="auto">
          <a:xfrm>
            <a:off x="304800" y="3449638"/>
            <a:ext cx="8550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evaluate T at all three points: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960438" y="4033838"/>
          <a:ext cx="6659562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8" imgW="3975100" imgH="457200" progId="Equation.DSMT4">
                  <p:embed/>
                </p:oleObj>
              </mc:Choice>
              <mc:Fallback>
                <p:oleObj name="Equation" r:id="rId8" imgW="39751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4033838"/>
                        <a:ext cx="6659562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6" name="Rectangle 3"/>
          <p:cNvSpPr>
            <a:spLocks noChangeArrowheads="1"/>
          </p:cNvSpPr>
          <p:nvPr/>
        </p:nvSpPr>
        <p:spPr bwMode="auto">
          <a:xfrm>
            <a:off x="304800" y="1260475"/>
            <a:ext cx="6477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domain of this function is [0, 8] .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017" name="Rectangle 4"/>
          <p:cNvSpPr>
            <a:spLocks noChangeArrowheads="1"/>
          </p:cNvSpPr>
          <p:nvPr/>
        </p:nvSpPr>
        <p:spPr bwMode="auto">
          <a:xfrm>
            <a:off x="412750" y="4879975"/>
            <a:ext cx="8442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 the man should land the boat at a point km            ( km) downstream from his starting point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/>
        </p:nvGraphicFramePr>
        <p:xfrm>
          <a:off x="6450013" y="4946650"/>
          <a:ext cx="7016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Equation" r:id="rId10" imgW="419100" imgH="228600" progId="Equation.DSMT4">
                  <p:embed/>
                </p:oleObj>
              </mc:Choice>
              <mc:Fallback>
                <p:oleObj name="Equation" r:id="rId10" imgW="419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0013" y="4946650"/>
                        <a:ext cx="7016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4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 Box 2"/>
          <p:cNvSpPr txBox="1">
            <a:spLocks noChangeArrowheads="1"/>
          </p:cNvSpPr>
          <p:nvPr/>
        </p:nvSpPr>
        <p:spPr bwMode="auto">
          <a:xfrm>
            <a:off x="914400" y="1866900"/>
            <a:ext cx="73152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4.9 Newton</a:t>
            </a:r>
            <a:r>
              <a:rPr lang="ja-JP" altLang="en-US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Method</a:t>
            </a:r>
            <a:endParaRPr lang="en-US" altLang="en-US" sz="280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609600" y="36576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endParaRPr lang="en-US" altLang="en-US" sz="2800">
              <a:solidFill>
                <a:srgbClr val="800000"/>
              </a:solidFill>
            </a:endParaRPr>
          </a:p>
        </p:txBody>
      </p:sp>
      <p:sp>
        <p:nvSpPr>
          <p:cNvPr id="173060" name="Rectangle 5"/>
          <p:cNvSpPr>
            <a:spLocks noChangeArrowheads="1"/>
          </p:cNvSpPr>
          <p:nvPr/>
        </p:nvSpPr>
        <p:spPr bwMode="auto">
          <a:xfrm>
            <a:off x="381000" y="2971800"/>
            <a:ext cx="8153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600">
                <a:solidFill>
                  <a:srgbClr val="800000"/>
                </a:solidFill>
              </a:rPr>
              <a:t>In this section, we will learn: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600">
                <a:solidFill>
                  <a:srgbClr val="800000"/>
                </a:solidFill>
              </a:rPr>
              <a:t>How to solve high-degree equations </a:t>
            </a:r>
          </a:p>
          <a:p>
            <a:pPr algn="ctr" eaLnBrk="1" hangingPunct="1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en-US" sz="2600">
                <a:solidFill>
                  <a:srgbClr val="800000"/>
                </a:solidFill>
              </a:rPr>
              <a:t>using Newton</a:t>
            </a:r>
            <a:r>
              <a:rPr lang="ja-JP" altLang="en-US" sz="2600">
                <a:solidFill>
                  <a:srgbClr val="800000"/>
                </a:solidFill>
              </a:rPr>
              <a:t>’</a:t>
            </a:r>
            <a:r>
              <a:rPr lang="en-US" altLang="ja-JP" sz="2600">
                <a:solidFill>
                  <a:srgbClr val="800000"/>
                </a:solidFill>
              </a:rPr>
              <a:t>s method.</a:t>
            </a:r>
            <a:endParaRPr lang="en-US" altLang="en-US" sz="2600">
              <a:solidFill>
                <a:srgbClr val="800000"/>
              </a:solidFill>
            </a:endParaRPr>
          </a:p>
        </p:txBody>
      </p:sp>
      <p:sp>
        <p:nvSpPr>
          <p:cNvPr id="173061" name="Rectangle 6"/>
          <p:cNvSpPr>
            <a:spLocks noChangeArrowheads="1"/>
          </p:cNvSpPr>
          <p:nvPr/>
        </p:nvSpPr>
        <p:spPr bwMode="auto">
          <a:xfrm>
            <a:off x="266700" y="893763"/>
            <a:ext cx="58674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APPLICATIONS OF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0535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3"/>
          <p:cNvSpPr>
            <a:spLocks noGrp="1"/>
          </p:cNvSpPr>
          <p:nvPr>
            <p:ph type="title"/>
          </p:nvPr>
        </p:nvSpPr>
        <p:spPr>
          <a:xfrm>
            <a:off x="304800" y="762000"/>
            <a:ext cx="5334000" cy="585788"/>
          </a:xfrm>
        </p:spPr>
        <p:txBody>
          <a:bodyPr/>
          <a:lstStyle/>
          <a:p>
            <a:pPr eaLnBrk="1" hangingPunct="1"/>
            <a:r>
              <a:rPr lang="en-US" altLang="en-US" sz="25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ROOTFINDERS</a:t>
            </a:r>
          </a:p>
        </p:txBody>
      </p:sp>
      <p:sp>
        <p:nvSpPr>
          <p:cNvPr id="175107" name="Rectangle 2"/>
          <p:cNvSpPr>
            <a:spLocks noGrp="1"/>
          </p:cNvSpPr>
          <p:nvPr>
            <p:ph idx="1"/>
          </p:nvPr>
        </p:nvSpPr>
        <p:spPr>
          <a:xfrm>
            <a:off x="685800" y="1524000"/>
            <a:ext cx="7886700" cy="2590800"/>
          </a:xfrm>
        </p:spPr>
        <p:txBody>
          <a:bodyPr/>
          <a:lstStyle/>
          <a:p>
            <a:pPr marL="0" indent="3175" eaLnBrk="1" hangingPunct="1">
              <a:lnSpc>
                <a:spcPct val="135000"/>
              </a:lnSpc>
              <a:spcBef>
                <a:spcPct val="50000"/>
              </a:spcBef>
              <a:buFontTx/>
              <a:buNone/>
            </a:pPr>
            <a:r>
              <a:rPr lang="en-US" altLang="en-US" sz="25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those numerical root finders work?</a:t>
            </a:r>
          </a:p>
          <a:p>
            <a:pPr marL="401638" lvl="1" eaLnBrk="1" hangingPunct="1">
              <a:lnSpc>
                <a:spcPct val="135000"/>
              </a:lnSpc>
              <a:spcBef>
                <a:spcPct val="50000"/>
              </a:spcBef>
            </a:pPr>
            <a:r>
              <a:rPr lang="en-US" altLang="en-US" sz="25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use a variety of methods.</a:t>
            </a:r>
          </a:p>
          <a:p>
            <a:pPr marL="401638" lvl="1" eaLnBrk="1" hangingPunct="1">
              <a:lnSpc>
                <a:spcPct val="135000"/>
              </a:lnSpc>
              <a:spcBef>
                <a:spcPct val="50000"/>
              </a:spcBef>
            </a:pPr>
            <a:r>
              <a:rPr lang="en-US" altLang="en-US" sz="25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Most, though, make some use of Newton</a:t>
            </a:r>
            <a:r>
              <a:rPr lang="ja-JP" altLang="en-US" sz="25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5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method, also called the Newton-Raphson method.</a:t>
            </a:r>
            <a:endParaRPr lang="en-US" altLang="en-US" sz="2500" smtClean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/>
          </p:cNvSpPr>
          <p:nvPr>
            <p:ph idx="1"/>
          </p:nvPr>
        </p:nvSpPr>
        <p:spPr>
          <a:xfrm>
            <a:off x="534988" y="1600200"/>
            <a:ext cx="7999412" cy="4500563"/>
          </a:xfrm>
        </p:spPr>
        <p:txBody>
          <a:bodyPr/>
          <a:lstStyle/>
          <a:p>
            <a:pPr marL="0" indent="3175" eaLnBrk="1" hangingPunct="1">
              <a:lnSpc>
                <a:spcPct val="125000"/>
              </a:lnSpc>
              <a:spcBef>
                <a:spcPct val="15000"/>
              </a:spcBef>
              <a:spcAft>
                <a:spcPct val="20000"/>
              </a:spcAft>
              <a:buFontTx/>
              <a:buNone/>
              <a:tabLst>
                <a:tab pos="3251200" algn="l"/>
              </a:tabLst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Now, we solve for the unknown quantity:</a:t>
            </a:r>
          </a:p>
          <a:p>
            <a:pPr marL="0" indent="3175" eaLnBrk="1" hangingPunct="1">
              <a:lnSpc>
                <a:spcPct val="125000"/>
              </a:lnSpc>
              <a:spcBef>
                <a:spcPct val="15000"/>
              </a:spcBef>
              <a:spcAft>
                <a:spcPct val="20000"/>
              </a:spcAft>
              <a:buFontTx/>
              <a:buNone/>
              <a:tabLst>
                <a:tab pos="3251200" algn="l"/>
              </a:tabLst>
            </a:pP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lnSpc>
                <a:spcPct val="125000"/>
              </a:lnSpc>
              <a:spcBef>
                <a:spcPct val="15000"/>
              </a:spcBef>
              <a:spcAft>
                <a:spcPct val="20000"/>
              </a:spcAft>
              <a:buFontTx/>
              <a:buNone/>
              <a:tabLst>
                <a:tab pos="3251200" algn="l"/>
              </a:tabLst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we put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dV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100 in this equation, we obtain:</a:t>
            </a:r>
          </a:p>
          <a:p>
            <a:pPr marL="0" indent="3175" eaLnBrk="1" hangingPunct="1">
              <a:lnSpc>
                <a:spcPct val="125000"/>
              </a:lnSpc>
              <a:spcBef>
                <a:spcPct val="15000"/>
              </a:spcBef>
              <a:spcAft>
                <a:spcPct val="20000"/>
              </a:spcAft>
              <a:buFontTx/>
              <a:buNone/>
              <a:tabLst>
                <a:tab pos="3251200" algn="l"/>
              </a:tabLst>
            </a:pPr>
            <a:endParaRPr lang="en-US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lnSpc>
                <a:spcPct val="125000"/>
              </a:lnSpc>
              <a:spcBef>
                <a:spcPct val="15000"/>
              </a:spcBef>
              <a:spcAft>
                <a:spcPct val="20000"/>
              </a:spcAft>
              <a:buFontTx/>
              <a:buNone/>
              <a:tabLst>
                <a:tab pos="3251200" algn="l"/>
              </a:tabLst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radius of the balloon is increasing at the rate </a:t>
            </a:r>
            <a:b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1/(25</a:t>
            </a:r>
            <a:r>
              <a:rPr lang="el-GR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≈ 0.0127 cm/s.</a:t>
            </a:r>
          </a:p>
        </p:txBody>
      </p:sp>
      <p:graphicFrame>
        <p:nvGraphicFramePr>
          <p:cNvPr id="34819" name="Object 4"/>
          <p:cNvGraphicFramePr>
            <a:graphicFrameLocks noChangeAspect="1"/>
          </p:cNvGraphicFramePr>
          <p:nvPr/>
        </p:nvGraphicFramePr>
        <p:xfrm>
          <a:off x="3432175" y="2133600"/>
          <a:ext cx="18240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4" imgW="939392" imgH="393529" progId="Equation.DSMT4">
                  <p:embed/>
                </p:oleObj>
              </mc:Choice>
              <mc:Fallback>
                <p:oleObj name="Equation" r:id="rId4" imgW="939392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2133600"/>
                        <a:ext cx="1824038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5"/>
          <p:cNvGraphicFramePr>
            <a:graphicFrameLocks noChangeAspect="1"/>
          </p:cNvGraphicFramePr>
          <p:nvPr/>
        </p:nvGraphicFramePr>
        <p:xfrm>
          <a:off x="3505200" y="3298825"/>
          <a:ext cx="24320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6" imgW="1886077" imgH="371429" progId="Equation.DSMT4">
                  <p:embed/>
                </p:oleObj>
              </mc:Choice>
              <mc:Fallback>
                <p:oleObj name="Equation" r:id="rId6" imgW="1886077" imgH="3714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298825"/>
                        <a:ext cx="24320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6"/>
          <p:cNvSpPr txBox="1">
            <a:spLocks noChangeArrowheads="1"/>
          </p:cNvSpPr>
          <p:nvPr/>
        </p:nvSpPr>
        <p:spPr bwMode="auto">
          <a:xfrm>
            <a:off x="7391400" y="120015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sp>
        <p:nvSpPr>
          <p:cNvPr id="34822" name="Text Box 8"/>
          <p:cNvSpPr txBox="1">
            <a:spLocks noChangeArrowheads="1"/>
          </p:cNvSpPr>
          <p:nvPr/>
        </p:nvSpPr>
        <p:spPr bwMode="auto">
          <a:xfrm>
            <a:off x="508000" y="615950"/>
            <a:ext cx="6629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RELATED RATES</a:t>
            </a:r>
          </a:p>
        </p:txBody>
      </p:sp>
    </p:spTree>
    <p:extLst>
      <p:ext uri="{BB962C8B-B14F-4D97-AF65-F5344CB8AC3E}">
        <p14:creationId xmlns:p14="http://schemas.microsoft.com/office/powerpoint/2010/main" val="6749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3"/>
          <p:cNvSpPr>
            <a:spLocks noGrp="1"/>
          </p:cNvSpPr>
          <p:nvPr>
            <p:ph type="title"/>
          </p:nvPr>
        </p:nvSpPr>
        <p:spPr>
          <a:xfrm>
            <a:off x="228600" y="749300"/>
            <a:ext cx="5334000" cy="585788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</a:t>
            </a:r>
            <a:r>
              <a:rPr lang="ja-JP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METHOD</a:t>
            </a:r>
            <a:endParaRPr lang="en-US" altLang="en-US" sz="2400" b="1" smtClean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8562" name="Rectangle 2"/>
          <p:cNvSpPr>
            <a:spLocks noGrp="1"/>
          </p:cNvSpPr>
          <p:nvPr>
            <p:ph idx="1"/>
          </p:nvPr>
        </p:nvSpPr>
        <p:spPr>
          <a:xfrm>
            <a:off x="292100" y="1749425"/>
            <a:ext cx="8558213" cy="4494213"/>
          </a:xfrm>
        </p:spPr>
        <p:txBody>
          <a:bodyPr/>
          <a:lstStyle/>
          <a:p>
            <a:pPr marL="0" indent="3175" eaLnBrk="1" hangingPunct="1">
              <a:spcBef>
                <a:spcPct val="40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start with a 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approximation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obtained by one of the following methods:</a:t>
            </a:r>
          </a:p>
          <a:p>
            <a:pPr marL="396875"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Guessing</a:t>
            </a:r>
          </a:p>
          <a:p>
            <a:pPr marL="396875"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rough sketch </a:t>
            </a:r>
            <a:b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6875"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computer-</a:t>
            </a:r>
            <a:b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graph of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4724400" y="2435225"/>
            <a:ext cx="4306888" cy="36909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7157" name="Picture 5" descr="0408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2654300"/>
            <a:ext cx="4100512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92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8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8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8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8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62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3"/>
          <p:cNvSpPr>
            <a:spLocks noGrp="1"/>
          </p:cNvSpPr>
          <p:nvPr>
            <p:ph type="title"/>
          </p:nvPr>
        </p:nvSpPr>
        <p:spPr>
          <a:xfrm>
            <a:off x="228600" y="749300"/>
            <a:ext cx="5334000" cy="585788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</a:t>
            </a:r>
            <a:r>
              <a:rPr lang="ja-JP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METHOD</a:t>
            </a:r>
            <a:endParaRPr lang="en-US" altLang="en-US" sz="2400" b="1" smtClean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203" name="Rectangle 2"/>
          <p:cNvSpPr>
            <a:spLocks noGrp="1"/>
          </p:cNvSpPr>
          <p:nvPr>
            <p:ph idx="1"/>
          </p:nvPr>
        </p:nvSpPr>
        <p:spPr>
          <a:xfrm>
            <a:off x="585788" y="1525588"/>
            <a:ext cx="8101012" cy="2436812"/>
          </a:xfrm>
        </p:spPr>
        <p:txBody>
          <a:bodyPr/>
          <a:lstStyle/>
          <a:p>
            <a:pPr marL="0" indent="3175" eaLnBrk="1" hangingPunct="1">
              <a:lnSpc>
                <a:spcPct val="145000"/>
              </a:lnSpc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 line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the curve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at the point (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 and look at the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-intercept of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labeled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79204" name="Rectangle 4"/>
          <p:cNvSpPr>
            <a:spLocks noChangeArrowheads="1"/>
          </p:cNvSpPr>
          <p:nvPr/>
        </p:nvSpPr>
        <p:spPr bwMode="auto">
          <a:xfrm>
            <a:off x="4038600" y="2732088"/>
            <a:ext cx="4133850" cy="3440112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179205" name="Picture 5" descr="0408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35275"/>
            <a:ext cx="3871913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3"/>
          <p:cNvSpPr>
            <a:spLocks noGrp="1"/>
          </p:cNvSpPr>
          <p:nvPr>
            <p:ph type="title"/>
          </p:nvPr>
        </p:nvSpPr>
        <p:spPr>
          <a:xfrm>
            <a:off x="381000" y="852488"/>
            <a:ext cx="5334000" cy="4238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APPROXIMATION</a:t>
            </a:r>
          </a:p>
        </p:txBody>
      </p:sp>
      <p:sp>
        <p:nvSpPr>
          <p:cNvPr id="181251" name="Rectangle 2"/>
          <p:cNvSpPr>
            <a:spLocks noGrp="1"/>
          </p:cNvSpPr>
          <p:nvPr>
            <p:ph idx="1"/>
          </p:nvPr>
        </p:nvSpPr>
        <p:spPr>
          <a:xfrm>
            <a:off x="762000" y="1827213"/>
            <a:ext cx="7581900" cy="3963987"/>
          </a:xfrm>
        </p:spPr>
        <p:txBody>
          <a:bodyPr/>
          <a:lstStyle/>
          <a:p>
            <a:pPr marL="0" indent="3175" eaLnBrk="1" hangingPunct="1">
              <a:spcBef>
                <a:spcPct val="55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the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-intercept of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we set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 and obtain: </a:t>
            </a:r>
          </a:p>
          <a:p>
            <a:pPr marL="0" indent="3175" algn="ctr" eaLnBrk="1" hangingPunct="1">
              <a:spcBef>
                <a:spcPct val="55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0 -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ja-JP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i="1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ja-JP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3175" eaLnBrk="1" hangingPunct="1">
              <a:spcBef>
                <a:spcPct val="55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latin typeface="Times New Roman" panose="02020603050405020304" pitchFamily="18" charset="0"/>
              </a:rPr>
              <a:t>’</a:t>
            </a:r>
            <a:r>
              <a:rPr lang="en-US" altLang="ja-JP" sz="2400" smtClean="0">
                <a:latin typeface="Times New Roman" panose="02020603050405020304" pitchFamily="18" charset="0"/>
              </a:rPr>
              <a:t>(</a:t>
            </a:r>
            <a:r>
              <a:rPr lang="en-US" altLang="ja-JP" sz="2400" i="1" smtClean="0">
                <a:latin typeface="Times New Roman" panose="02020603050405020304" pitchFamily="18" charset="0"/>
              </a:rPr>
              <a:t>x</a:t>
            </a:r>
            <a:r>
              <a:rPr lang="en-US" altLang="ja-JP" sz="2400" baseline="-25000" smtClean="0">
                <a:latin typeface="Times New Roman" panose="02020603050405020304" pitchFamily="18" charset="0"/>
              </a:rPr>
              <a:t>1</a:t>
            </a:r>
            <a:r>
              <a:rPr lang="en-US" altLang="ja-JP" sz="2400" smtClean="0">
                <a:latin typeface="Times New Roman" panose="02020603050405020304" pitchFamily="18" charset="0"/>
              </a:rPr>
              <a:t>) ≠ 0, we can solve this equation for </a:t>
            </a:r>
            <a:r>
              <a:rPr lang="en-US" altLang="ja-JP" sz="2400" i="1" smtClean="0">
                <a:latin typeface="Times New Roman" panose="02020603050405020304" pitchFamily="18" charset="0"/>
              </a:rPr>
              <a:t>x</a:t>
            </a:r>
            <a:r>
              <a:rPr lang="en-US" altLang="ja-JP" sz="2400" baseline="-25000" smtClean="0">
                <a:latin typeface="Times New Roman" panose="02020603050405020304" pitchFamily="18" charset="0"/>
              </a:rPr>
              <a:t>2</a:t>
            </a:r>
            <a:r>
              <a:rPr lang="en-US" altLang="ja-JP" sz="2400" smtClean="0">
                <a:latin typeface="Times New Roman" panose="02020603050405020304" pitchFamily="18" charset="0"/>
              </a:rPr>
              <a:t>:</a:t>
            </a:r>
          </a:p>
          <a:p>
            <a:pPr marL="0" indent="3175" eaLnBrk="1" hangingPunct="1">
              <a:spcBef>
                <a:spcPct val="55000"/>
              </a:spcBef>
              <a:buFontTx/>
              <a:buNone/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spcBef>
                <a:spcPct val="55000"/>
              </a:spcBef>
              <a:buFontTx/>
              <a:buNone/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spcBef>
                <a:spcPct val="55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second approximation to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181252" name="Object 4"/>
          <p:cNvGraphicFramePr>
            <a:graphicFrameLocks noChangeAspect="1"/>
          </p:cNvGraphicFramePr>
          <p:nvPr/>
        </p:nvGraphicFramePr>
        <p:xfrm>
          <a:off x="2895600" y="3595688"/>
          <a:ext cx="18288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4" imgW="977900" imgH="431800" progId="Equation.DSMT4">
                  <p:embed/>
                </p:oleObj>
              </mc:Choice>
              <mc:Fallback>
                <p:oleObj name="Equation" r:id="rId4" imgW="9779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595688"/>
                        <a:ext cx="18288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82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5"/>
          <p:cNvSpPr>
            <a:spLocks noGrp="1"/>
          </p:cNvSpPr>
          <p:nvPr>
            <p:ph type="title"/>
          </p:nvPr>
        </p:nvSpPr>
        <p:spPr>
          <a:xfrm>
            <a:off x="457200" y="735013"/>
            <a:ext cx="5334000" cy="585787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SUBSEQUENT APPROXIMATION</a:t>
            </a:r>
          </a:p>
        </p:txBody>
      </p:sp>
      <p:sp>
        <p:nvSpPr>
          <p:cNvPr id="183299" name="Rectangle 2"/>
          <p:cNvSpPr>
            <a:spLocks noGrp="1"/>
          </p:cNvSpPr>
          <p:nvPr>
            <p:ph idx="1"/>
          </p:nvPr>
        </p:nvSpPr>
        <p:spPr>
          <a:xfrm>
            <a:off x="533400" y="1668463"/>
            <a:ext cx="7467600" cy="1066800"/>
          </a:xfrm>
        </p:spPr>
        <p:txBody>
          <a:bodyPr/>
          <a:lstStyle/>
          <a:p>
            <a:pPr marL="0" indent="3175" eaLnBrk="1" hangingPunct="1"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if the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approximation is </a:t>
            </a:r>
            <a:r>
              <a:rPr lang="en-US" altLang="en-US" sz="2400" i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i="1" baseline="-250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b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ja-JP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ja-JP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400" i="1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≠ 0, then the next approximation is given by:</a:t>
            </a: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84355" name="Object 3"/>
          <p:cNvGraphicFramePr>
            <a:graphicFrameLocks noChangeAspect="1"/>
          </p:cNvGraphicFramePr>
          <p:nvPr/>
        </p:nvGraphicFramePr>
        <p:xfrm>
          <a:off x="457200" y="3733800"/>
          <a:ext cx="28194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4" imgW="1104900" imgH="431800" progId="Equation.DSMT4">
                  <p:embed/>
                </p:oleObj>
              </mc:Choice>
              <mc:Fallback>
                <p:oleObj name="Equation" r:id="rId4" imgW="11049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33800"/>
                        <a:ext cx="281940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1" name="Rectangle 6"/>
          <p:cNvSpPr>
            <a:spLocks noChangeArrowheads="1"/>
          </p:cNvSpPr>
          <p:nvPr/>
        </p:nvSpPr>
        <p:spPr bwMode="auto">
          <a:xfrm>
            <a:off x="4114800" y="2735263"/>
            <a:ext cx="4322763" cy="3589337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3302" name="Picture 7" descr="0408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57513"/>
            <a:ext cx="3978275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7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4"/>
          <p:cNvSpPr>
            <a:spLocks noGrp="1"/>
          </p:cNvSpPr>
          <p:nvPr>
            <p:ph type="title"/>
          </p:nvPr>
        </p:nvSpPr>
        <p:spPr>
          <a:xfrm>
            <a:off x="304800" y="823913"/>
            <a:ext cx="3581400" cy="4460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</a:p>
        </p:txBody>
      </p:sp>
      <p:sp>
        <p:nvSpPr>
          <p:cNvPr id="185347" name="Rectangle 2"/>
          <p:cNvSpPr>
            <a:spLocks noGrp="1"/>
          </p:cNvSpPr>
          <p:nvPr>
            <p:ph idx="1"/>
          </p:nvPr>
        </p:nvSpPr>
        <p:spPr>
          <a:xfrm>
            <a:off x="228600" y="1371600"/>
            <a:ext cx="8180388" cy="990600"/>
          </a:xfrm>
        </p:spPr>
        <p:txBody>
          <a:bodyPr/>
          <a:lstStyle/>
          <a:p>
            <a:pPr marL="0" indent="3175" eaLnBrk="1" hangingPunct="1">
              <a:buFontTx/>
              <a:buNone/>
            </a:pP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numbers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i="1" baseline="-250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become closer and closer to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becomes large, then we say that the sequence converges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en-US" sz="2400" i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40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we write:</a:t>
            </a:r>
          </a:p>
        </p:txBody>
      </p:sp>
      <p:graphicFrame>
        <p:nvGraphicFramePr>
          <p:cNvPr id="486403" name="Object 3"/>
          <p:cNvGraphicFramePr>
            <a:graphicFrameLocks noChangeAspect="1"/>
          </p:cNvGraphicFramePr>
          <p:nvPr/>
        </p:nvGraphicFramePr>
        <p:xfrm>
          <a:off x="1063625" y="3886200"/>
          <a:ext cx="2255838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Equation" r:id="rId4" imgW="634725" imgH="279279" progId="Equation.DSMT4">
                  <p:embed/>
                </p:oleObj>
              </mc:Choice>
              <mc:Fallback>
                <p:oleObj name="Equation" r:id="rId4" imgW="634725" imgH="27927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3886200"/>
                        <a:ext cx="2255838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9" name="Rectangle 5"/>
          <p:cNvSpPr>
            <a:spLocks noChangeArrowheads="1"/>
          </p:cNvSpPr>
          <p:nvPr/>
        </p:nvSpPr>
        <p:spPr bwMode="auto">
          <a:xfrm>
            <a:off x="3995738" y="2798763"/>
            <a:ext cx="4514850" cy="32321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5350" name="Picture 6" descr="0408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2824163"/>
            <a:ext cx="43529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4"/>
          <p:cNvSpPr>
            <a:spLocks noGrp="1"/>
          </p:cNvSpPr>
          <p:nvPr>
            <p:ph type="title"/>
          </p:nvPr>
        </p:nvSpPr>
        <p:spPr>
          <a:xfrm>
            <a:off x="327025" y="685800"/>
            <a:ext cx="5334000" cy="585788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</a:t>
            </a:r>
            <a:r>
              <a:rPr lang="ja-JP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METHOD</a:t>
            </a:r>
            <a:endParaRPr lang="en-US" altLang="en-US" sz="2400" b="1" smtClean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0498" name="Rectangle 2"/>
          <p:cNvSpPr>
            <a:spLocks noGrp="1"/>
          </p:cNvSpPr>
          <p:nvPr>
            <p:ph idx="1"/>
          </p:nvPr>
        </p:nvSpPr>
        <p:spPr>
          <a:xfrm>
            <a:off x="327025" y="1600200"/>
            <a:ext cx="8588375" cy="838200"/>
          </a:xfrm>
        </p:spPr>
        <p:txBody>
          <a:bodyPr>
            <a:normAutofit fontScale="92500" lnSpcReduction="20000"/>
          </a:bodyPr>
          <a:lstStyle/>
          <a:p>
            <a:pPr marL="0" indent="3175" eaLnBrk="1" hangingPunct="1">
              <a:spcBef>
                <a:spcPct val="70000"/>
              </a:spcBef>
              <a:buFontTx/>
              <a:buNone/>
            </a:pPr>
            <a:r>
              <a:rPr lang="en-US" sz="2400" smtClean="0"/>
              <a:t>Starting with x</a:t>
            </a:r>
            <a:r>
              <a:rPr lang="en-US" sz="2400" baseline="-25000" smtClean="0"/>
              <a:t>1 </a:t>
            </a:r>
            <a:r>
              <a:rPr lang="en-US" sz="2400" smtClean="0"/>
              <a:t>=2 , find the third approximation to the root of the equation x</a:t>
            </a:r>
            <a:r>
              <a:rPr lang="en-US" sz="2400" baseline="30000" smtClean="0"/>
              <a:t>3</a:t>
            </a:r>
            <a:r>
              <a:rPr lang="en-US" sz="2400" smtClean="0"/>
              <a:t> – 2x – 5 = 0. </a:t>
            </a:r>
            <a:br>
              <a:rPr lang="en-US" sz="2400" smtClean="0"/>
            </a:br>
            <a:endParaRPr lang="en-US" altLang="en-US" sz="2400" baseline="30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396" name="Text Box 3"/>
          <p:cNvSpPr txBox="1">
            <a:spLocks noChangeArrowheads="1"/>
          </p:cNvSpPr>
          <p:nvPr/>
        </p:nvSpPr>
        <p:spPr bwMode="auto">
          <a:xfrm>
            <a:off x="6781800" y="8143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27025" y="2767013"/>
            <a:ext cx="8435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rgbClr val="00ADEE"/>
                </a:solidFill>
                <a:latin typeface="GillSans-Condensed"/>
              </a:rPr>
              <a:t>SOLUTION </a:t>
            </a:r>
            <a:r>
              <a:rPr lang="en-US" sz="2400">
                <a:solidFill>
                  <a:srgbClr val="242021"/>
                </a:solidFill>
                <a:latin typeface="Times-Roman"/>
              </a:rPr>
              <a:t>We apply Newton’s method with</a:t>
            </a:r>
            <a:r>
              <a:rPr lang="en-US" sz="2400"/>
              <a:t> </a:t>
            </a:r>
            <a:br>
              <a:rPr lang="en-US" sz="2400"/>
            </a:br>
            <a:endParaRPr lang="en-US" sz="240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436688" y="3355975"/>
          <a:ext cx="632618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Equation" r:id="rId4" imgW="2819400" imgH="254000" progId="Equation.DSMT4">
                  <p:embed/>
                </p:oleObj>
              </mc:Choice>
              <mc:Fallback>
                <p:oleObj name="Equation" r:id="rId4" imgW="28194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3355975"/>
                        <a:ext cx="6326187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57188" y="4178300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/>
              <a:t>We have </a:t>
            </a:r>
            <a:br>
              <a:rPr lang="en-US" sz="2400"/>
            </a:br>
            <a:endParaRPr lang="en-US" sz="240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286000" y="4052888"/>
          <a:ext cx="3162300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Equation" r:id="rId6" imgW="1409700" imgH="927100" progId="Equation.DSMT4">
                  <p:embed/>
                </p:oleObj>
              </mc:Choice>
              <mc:Fallback>
                <p:oleObj name="Equation" r:id="rId6" imgW="14097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052888"/>
                        <a:ext cx="3162300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17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0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498" grpId="0" build="p"/>
      <p:bldP spid="2" grpId="0"/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4"/>
          <p:cNvSpPr>
            <a:spLocks noGrp="1"/>
          </p:cNvSpPr>
          <p:nvPr>
            <p:ph type="title"/>
          </p:nvPr>
        </p:nvSpPr>
        <p:spPr>
          <a:xfrm>
            <a:off x="327025" y="685800"/>
            <a:ext cx="5334000" cy="585788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</a:t>
            </a:r>
            <a:r>
              <a:rPr lang="ja-JP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METHOD</a:t>
            </a:r>
            <a:endParaRPr lang="en-US" altLang="en-US" sz="2400" b="1" smtClean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0498" name="Rectangle 2"/>
          <p:cNvSpPr>
            <a:spLocks noGrp="1"/>
          </p:cNvSpPr>
          <p:nvPr>
            <p:ph idx="1"/>
          </p:nvPr>
        </p:nvSpPr>
        <p:spPr>
          <a:xfrm>
            <a:off x="609600" y="1600200"/>
            <a:ext cx="7791450" cy="3886200"/>
          </a:xfrm>
        </p:spPr>
        <p:txBody>
          <a:bodyPr/>
          <a:lstStyle/>
          <a:p>
            <a:pPr marL="0" indent="3175" eaLnBrk="1" hangingPunct="1">
              <a:spcBef>
                <a:spcPct val="70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Newton</a:t>
            </a:r>
            <a:r>
              <a:rPr lang="ja-JP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method to find         correct to eight decimal places.</a:t>
            </a:r>
          </a:p>
          <a:p>
            <a:pPr lvl="1" eaLnBrk="1" hangingPunct="1">
              <a:lnSpc>
                <a:spcPct val="130000"/>
              </a:lnSpc>
              <a:spcBef>
                <a:spcPct val="7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First, we observe that finding       is equivalent to </a:t>
            </a:r>
            <a:b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positive </a:t>
            </a:r>
            <a:r>
              <a:rPr lang="en-US" altLang="en-US" sz="24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of the equation </a:t>
            </a:r>
            <a:r>
              <a:rPr lang="en-US" altLang="en-US" sz="2400" i="1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300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24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2 = 0</a:t>
            </a:r>
          </a:p>
          <a:p>
            <a:pPr lvl="1" eaLnBrk="1" hangingPunct="1">
              <a:lnSpc>
                <a:spcPct val="130000"/>
              </a:lnSpc>
              <a:spcBef>
                <a:spcPct val="7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So, we take </a:t>
            </a:r>
            <a:r>
              <a:rPr lang="en-US" altLang="en-US" sz="2400" i="1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en-US" sz="2400" i="1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300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altLang="en-US" sz="2400" smtClean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2</a:t>
            </a:r>
          </a:p>
          <a:p>
            <a:pPr lvl="1" eaLnBrk="1" hangingPunct="1">
              <a:lnSpc>
                <a:spcPct val="130000"/>
              </a:lnSpc>
              <a:spcBef>
                <a:spcPct val="7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Then,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ja-JP" altLang="en-US" sz="2400" i="1" smtClean="0">
                <a:latin typeface="Times New Roman" panose="02020603050405020304" pitchFamily="18" charset="0"/>
              </a:rPr>
              <a:t>’</a:t>
            </a:r>
            <a:r>
              <a:rPr lang="en-US" altLang="ja-JP" sz="2400" smtClean="0">
                <a:latin typeface="Times New Roman" panose="02020603050405020304" pitchFamily="18" charset="0"/>
              </a:rPr>
              <a:t>(</a:t>
            </a:r>
            <a:r>
              <a:rPr lang="en-US" altLang="ja-JP" sz="2400" i="1" smtClean="0">
                <a:latin typeface="Times New Roman" panose="02020603050405020304" pitchFamily="18" charset="0"/>
              </a:rPr>
              <a:t>x</a:t>
            </a:r>
            <a:r>
              <a:rPr lang="en-US" altLang="ja-JP" sz="2400" smtClean="0">
                <a:latin typeface="Times New Roman" panose="02020603050405020304" pitchFamily="18" charset="0"/>
              </a:rPr>
              <a:t>) = 6</a:t>
            </a:r>
            <a:r>
              <a:rPr lang="en-US" altLang="ja-JP" sz="2400" i="1" smtClean="0">
                <a:latin typeface="Times New Roman" panose="02020603050405020304" pitchFamily="18" charset="0"/>
              </a:rPr>
              <a:t>x</a:t>
            </a:r>
            <a:r>
              <a:rPr lang="en-US" altLang="ja-JP" sz="2400" baseline="30000" smtClean="0">
                <a:latin typeface="Times New Roman" panose="02020603050405020304" pitchFamily="18" charset="0"/>
              </a:rPr>
              <a:t>5</a:t>
            </a:r>
            <a:endParaRPr lang="en-US" altLang="en-US" sz="2400" baseline="30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444" name="Text Box 3"/>
          <p:cNvSpPr txBox="1">
            <a:spLocks noChangeArrowheads="1"/>
          </p:cNvSpPr>
          <p:nvPr/>
        </p:nvSpPr>
        <p:spPr bwMode="auto">
          <a:xfrm>
            <a:off x="6781800" y="8143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  <p:graphicFrame>
        <p:nvGraphicFramePr>
          <p:cNvPr id="490501" name="Object 5"/>
          <p:cNvGraphicFramePr>
            <a:graphicFrameLocks noChangeAspect="1"/>
          </p:cNvGraphicFramePr>
          <p:nvPr/>
        </p:nvGraphicFramePr>
        <p:xfrm>
          <a:off x="4492625" y="1600200"/>
          <a:ext cx="40957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Equation" r:id="rId4" imgW="241300" imgH="215900" progId="Equation.DSMT4">
                  <p:embed/>
                </p:oleObj>
              </mc:Choice>
              <mc:Fallback>
                <p:oleObj name="Equation" r:id="rId4" imgW="2413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5" y="1600200"/>
                        <a:ext cx="40957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0502" name="Object 6"/>
          <p:cNvGraphicFramePr>
            <a:graphicFrameLocks noChangeAspect="1"/>
          </p:cNvGraphicFramePr>
          <p:nvPr/>
        </p:nvGraphicFramePr>
        <p:xfrm>
          <a:off x="5105400" y="2743200"/>
          <a:ext cx="3810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Equation" r:id="rId6" imgW="241300" imgH="215900" progId="Equation.DSMT4">
                  <p:embed/>
                </p:oleObj>
              </mc:Choice>
              <mc:Fallback>
                <p:oleObj name="Equation" r:id="rId6" imgW="2413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743200"/>
                        <a:ext cx="3810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90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9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90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0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90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498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4"/>
          <p:cNvSpPr>
            <a:spLocks noGrp="1"/>
          </p:cNvSpPr>
          <p:nvPr>
            <p:ph type="title"/>
          </p:nvPr>
        </p:nvSpPr>
        <p:spPr>
          <a:xfrm>
            <a:off x="327025" y="685800"/>
            <a:ext cx="5334000" cy="585788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</a:t>
            </a:r>
            <a:r>
              <a:rPr lang="ja-JP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METHOD</a:t>
            </a:r>
            <a:endParaRPr lang="en-US" altLang="en-US" sz="2400" b="1" smtClean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491" name="Rectangle 2"/>
          <p:cNvSpPr>
            <a:spLocks noGrp="1"/>
          </p:cNvSpPr>
          <p:nvPr>
            <p:ph idx="1"/>
          </p:nvPr>
        </p:nvSpPr>
        <p:spPr>
          <a:xfrm>
            <a:off x="304800" y="1752600"/>
            <a:ext cx="8572500" cy="1058863"/>
          </a:xfrm>
        </p:spPr>
        <p:txBody>
          <a:bodyPr/>
          <a:lstStyle/>
          <a:p>
            <a:pPr marL="0" indent="3175" eaLnBrk="1" hangingPunct="1">
              <a:buFontTx/>
              <a:buNone/>
            </a:pPr>
            <a:r>
              <a:rPr lang="en-US" altLang="en-US" sz="2800" smtClean="0">
                <a:solidFill>
                  <a:srgbClr val="0033CC"/>
                </a:solidFill>
              </a:rPr>
              <a:t>So, Formula 2 (Newton</a:t>
            </a:r>
            <a:r>
              <a:rPr lang="ja-JP" altLang="en-US" sz="2800" smtClean="0">
                <a:solidFill>
                  <a:srgbClr val="0033CC"/>
                </a:solidFill>
              </a:rPr>
              <a:t>’</a:t>
            </a:r>
            <a:r>
              <a:rPr lang="en-US" altLang="ja-JP" sz="2800" smtClean="0">
                <a:solidFill>
                  <a:srgbClr val="0033CC"/>
                </a:solidFill>
              </a:rPr>
              <a:t>s method) becomes:</a:t>
            </a:r>
            <a:endParaRPr lang="en-US" altLang="en-US" sz="2400" smtClean="0">
              <a:solidFill>
                <a:srgbClr val="0033CC"/>
              </a:solidFill>
            </a:endParaRPr>
          </a:p>
        </p:txBody>
      </p:sp>
      <p:graphicFrame>
        <p:nvGraphicFramePr>
          <p:cNvPr id="191492" name="Object 4"/>
          <p:cNvGraphicFramePr>
            <a:graphicFrameLocks noChangeAspect="1"/>
          </p:cNvGraphicFramePr>
          <p:nvPr/>
        </p:nvGraphicFramePr>
        <p:xfrm>
          <a:off x="2819400" y="2716213"/>
          <a:ext cx="2684463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Equation" r:id="rId4" imgW="1066800" imgH="457200" progId="Equation.DSMT4">
                  <p:embed/>
                </p:oleObj>
              </mc:Choice>
              <mc:Fallback>
                <p:oleObj name="Equation" r:id="rId4" imgW="1066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716213"/>
                        <a:ext cx="2684463" cy="11509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E45C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6705600" y="9144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294161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ChangeArrowheads="1"/>
          </p:cNvSpPr>
          <p:nvPr/>
        </p:nvSpPr>
        <p:spPr bwMode="auto">
          <a:xfrm>
            <a:off x="2257425" y="2300288"/>
            <a:ext cx="2286000" cy="2362200"/>
          </a:xfrm>
          <a:prstGeom prst="rect">
            <a:avLst/>
          </a:prstGeom>
          <a:solidFill>
            <a:srgbClr val="EEF7F8"/>
          </a:solidFill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539" name="Rectangle 4"/>
          <p:cNvSpPr>
            <a:spLocks noGrp="1"/>
          </p:cNvSpPr>
          <p:nvPr>
            <p:ph type="title"/>
          </p:nvPr>
        </p:nvSpPr>
        <p:spPr>
          <a:xfrm>
            <a:off x="327025" y="685800"/>
            <a:ext cx="5334000" cy="585788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</a:t>
            </a:r>
            <a:r>
              <a:rPr lang="ja-JP" altLang="en-US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ja-JP" sz="2400" b="1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METHOD</a:t>
            </a:r>
            <a:endParaRPr lang="en-US" altLang="en-US" sz="2400" b="1" smtClean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540" name="Rectangle 2"/>
          <p:cNvSpPr>
            <a:spLocks noGrp="1"/>
          </p:cNvSpPr>
          <p:nvPr>
            <p:ph idx="1"/>
          </p:nvPr>
        </p:nvSpPr>
        <p:spPr>
          <a:xfrm>
            <a:off x="180975" y="1447800"/>
            <a:ext cx="8172450" cy="5865813"/>
          </a:xfrm>
        </p:spPr>
        <p:txBody>
          <a:bodyPr/>
          <a:lstStyle/>
          <a:p>
            <a:pPr marL="0" indent="3175" eaLnBrk="1" hangingPunct="1">
              <a:spcBef>
                <a:spcPct val="40000"/>
              </a:spcBef>
              <a:buFontTx/>
              <a:buNone/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 as the initial approximation, we obtain:</a:t>
            </a:r>
          </a:p>
          <a:p>
            <a:pPr marL="0" indent="3175" eaLnBrk="1" hangingPunct="1">
              <a:spcBef>
                <a:spcPct val="40000"/>
              </a:spcBef>
              <a:buFontTx/>
              <a:buNone/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spcBef>
                <a:spcPct val="40000"/>
              </a:spcBef>
              <a:buFontTx/>
              <a:buNone/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spcBef>
                <a:spcPct val="40000"/>
              </a:spcBef>
              <a:buFontTx/>
              <a:buNone/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spcBef>
                <a:spcPct val="40000"/>
              </a:spcBef>
              <a:buFontTx/>
              <a:buNone/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spcBef>
                <a:spcPct val="40000"/>
              </a:spcBef>
              <a:buFontTx/>
              <a:buNone/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3175" eaLnBrk="1" hangingPunct="1">
              <a:spcBef>
                <a:spcPct val="40000"/>
              </a:spcBef>
              <a:buFontTx/>
              <a:buNone/>
            </a:pPr>
            <a:endParaRPr lang="en-US" alt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 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agree to eight decimal places, we </a:t>
            </a:r>
            <a:b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conclude that                               to eight decimal places.</a:t>
            </a:r>
          </a:p>
        </p:txBody>
      </p:sp>
      <p:graphicFrame>
        <p:nvGraphicFramePr>
          <p:cNvPr id="193541" name="Object 4"/>
          <p:cNvGraphicFramePr>
            <a:graphicFrameLocks noChangeAspect="1"/>
          </p:cNvGraphicFramePr>
          <p:nvPr/>
        </p:nvGraphicFramePr>
        <p:xfrm>
          <a:off x="2400300" y="2457450"/>
          <a:ext cx="1866900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Equation" r:id="rId4" imgW="1041400" imgH="1143000" progId="Equation.DSMT4">
                  <p:embed/>
                </p:oleObj>
              </mc:Choice>
              <mc:Fallback>
                <p:oleObj name="Equation" r:id="rId4" imgW="104140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2457450"/>
                        <a:ext cx="1866900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2" name="Text Box 5"/>
          <p:cNvSpPr txBox="1">
            <a:spLocks noChangeArrowheads="1"/>
          </p:cNvSpPr>
          <p:nvPr/>
        </p:nvSpPr>
        <p:spPr bwMode="auto">
          <a:xfrm>
            <a:off x="6629400" y="750888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E46C0A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  <p:graphicFrame>
        <p:nvGraphicFramePr>
          <p:cNvPr id="193543" name="Object 6"/>
          <p:cNvGraphicFramePr>
            <a:graphicFrameLocks noChangeAspect="1"/>
          </p:cNvGraphicFramePr>
          <p:nvPr/>
        </p:nvGraphicFramePr>
        <p:xfrm>
          <a:off x="2838450" y="5562600"/>
          <a:ext cx="18859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Equation" r:id="rId6" imgW="1091726" imgH="215806" progId="Equation.DSMT4">
                  <p:embed/>
                </p:oleObj>
              </mc:Choice>
              <mc:Fallback>
                <p:oleObj name="Equation" r:id="rId6" imgW="1091726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5562600"/>
                        <a:ext cx="18859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32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4867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4867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4063</Words>
  <Application>Microsoft Office PowerPoint</Application>
  <PresentationFormat>On-screen Show (4:3)</PresentationFormat>
  <Paragraphs>639</Paragraphs>
  <Slides>107</Slides>
  <Notes>87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22" baseType="lpstr">
      <vt:lpstr>ＭＳ Ｐゴシック</vt:lpstr>
      <vt:lpstr>ＭＳ Ｐゴシック</vt:lpstr>
      <vt:lpstr>Arial</vt:lpstr>
      <vt:lpstr>Calibri</vt:lpstr>
      <vt:lpstr>Cambria Math</vt:lpstr>
      <vt:lpstr>GillSans-Condensed</vt:lpstr>
      <vt:lpstr>Ikaros</vt:lpstr>
      <vt:lpstr>Symbol</vt:lpstr>
      <vt:lpstr>Tahoma</vt:lpstr>
      <vt:lpstr>Times New Roman</vt:lpstr>
      <vt:lpstr>Times-Roman</vt:lpstr>
      <vt:lpstr>Wingdings</vt:lpstr>
      <vt:lpstr>Office Theme</vt:lpstr>
      <vt:lpstr>Equation</vt:lpstr>
      <vt:lpstr>MathType 5.0 Equation</vt:lpstr>
      <vt:lpstr>CHAPTER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&amp; MINIMUM VALUES</vt:lpstr>
      <vt:lpstr>MAXIMUM &amp; MINIMUM VALUES</vt:lpstr>
      <vt:lpstr>MAXIMUM &amp; MINIMUM VALUES</vt:lpstr>
      <vt:lpstr>Maximum and Minimum Values (f)</vt:lpstr>
      <vt:lpstr>Examples </vt:lpstr>
      <vt:lpstr>MAXIMUM &amp; MINIMUM VALUES</vt:lpstr>
      <vt:lpstr>EXTREME VALUE THEOREM</vt:lpstr>
      <vt:lpstr>PowerPoint Presentation</vt:lpstr>
      <vt:lpstr>FERMAT’S THEOREM</vt:lpstr>
      <vt:lpstr>PowerPoint Presentation</vt:lpstr>
      <vt:lpstr>CRITICAL NUMBERS</vt:lpstr>
      <vt:lpstr>CRITICAL NUMBERS</vt:lpstr>
      <vt:lpstr>CRITICAL NUMBERS</vt:lpstr>
      <vt:lpstr>CLOSED INTERVAL METHOD</vt:lpstr>
      <vt:lpstr>CLOSED INTERVAL METHOD</vt:lpstr>
      <vt:lpstr>PowerPoint Presentation</vt:lpstr>
      <vt:lpstr>PowerPoint Presentation</vt:lpstr>
      <vt:lpstr>ROLLE’S THEOREM</vt:lpstr>
      <vt:lpstr>ROLLE’S THEOREM</vt:lpstr>
      <vt:lpstr>PowerPoint Presentation</vt:lpstr>
      <vt:lpstr>MEAN VALUE THEOREM</vt:lpstr>
      <vt:lpstr>MEAN VALUE THEOREM</vt:lpstr>
      <vt:lpstr>PowerPoint Presentation</vt:lpstr>
      <vt:lpstr>PowerPoint Presentation</vt:lpstr>
      <vt:lpstr>MEAN VALUE THEOREM</vt:lpstr>
      <vt:lpstr>PowerPoint Presentation</vt:lpstr>
      <vt:lpstr>INCREASING/DECREASING TEST (I/D TEST) </vt:lpstr>
      <vt:lpstr>PowerPoint Presentation</vt:lpstr>
      <vt:lpstr>FIRST DERIVATIVE TEST</vt:lpstr>
      <vt:lpstr>PowerPoint Presentation</vt:lpstr>
      <vt:lpstr>MEAN VALUE THEOREM</vt:lpstr>
      <vt:lpstr>CONCAVE UPWARD/DOWNWARD</vt:lpstr>
      <vt:lpstr>CONCAVITY TEST</vt:lpstr>
      <vt:lpstr>INFLECTION POINT—DEFINITION</vt:lpstr>
      <vt:lpstr>PowerPoint Presentation</vt:lpstr>
      <vt:lpstr>SECOND DERIVATIVE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APPLIED OPTIMIZATION PROBLEMS</vt:lpstr>
      <vt:lpstr>PowerPoint Presentation</vt:lpstr>
      <vt:lpstr>APPLIED OPTIMIZATION PROBLEMS</vt:lpstr>
      <vt:lpstr>APPLIED OPTIMIZATION PROBLEMS</vt:lpstr>
      <vt:lpstr>APPLIED OPTIMIZATION PROBLEMS</vt:lpstr>
      <vt:lpstr>APPLIED OPTIMIZATION PROBLEMS</vt:lpstr>
      <vt:lpstr>APPLIED OPTIMIZATION PROBLEMS</vt:lpstr>
      <vt:lpstr>PowerPoint Presentation</vt:lpstr>
      <vt:lpstr>NUMERICAL ROOTFINDERS</vt:lpstr>
      <vt:lpstr>NEWTON’S METHOD</vt:lpstr>
      <vt:lpstr>NEWTON’S METHOD</vt:lpstr>
      <vt:lpstr>SECOND APPROXIMATION</vt:lpstr>
      <vt:lpstr>SUBSEQUENT APPROXIMATION</vt:lpstr>
      <vt:lpstr>CONVERGENCE</vt:lpstr>
      <vt:lpstr>NEWTON’S METHOD</vt:lpstr>
      <vt:lpstr>NEWTON’S METHOD</vt:lpstr>
      <vt:lpstr>NEWTON’S METHOD</vt:lpstr>
      <vt:lpstr>NEWTON’S METHOD</vt:lpstr>
      <vt:lpstr>PowerPoint Presentation</vt:lpstr>
      <vt:lpstr>PowerPoint Presentation</vt:lpstr>
      <vt:lpstr>Definition </vt:lpstr>
      <vt:lpstr>ANTIDERIVATIVES</vt:lpstr>
      <vt:lpstr>ANTIDERIVATIVE FORMULA</vt:lpstr>
      <vt:lpstr>RECTILINEAR MOTION</vt:lpstr>
      <vt:lpstr>PowerPoint Presentation</vt:lpstr>
      <vt:lpstr>PowerPoint Presentation</vt:lpstr>
      <vt:lpstr>Summary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Lenovo</dc:creator>
  <cp:lastModifiedBy>Admin</cp:lastModifiedBy>
  <cp:revision>87</cp:revision>
  <dcterms:created xsi:type="dcterms:W3CDTF">2017-05-20T06:40:00Z</dcterms:created>
  <dcterms:modified xsi:type="dcterms:W3CDTF">2022-01-09T14:17:03Z</dcterms:modified>
</cp:coreProperties>
</file>